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259" r:id="rId6"/>
    <p:sldId id="294" r:id="rId7"/>
    <p:sldId id="295" r:id="rId8"/>
    <p:sldId id="296" r:id="rId9"/>
    <p:sldId id="297" r:id="rId10"/>
    <p:sldId id="289" r:id="rId11"/>
    <p:sldId id="290" r:id="rId12"/>
    <p:sldId id="292" r:id="rId13"/>
    <p:sldId id="291" r:id="rId14"/>
    <p:sldId id="293" r:id="rId15"/>
    <p:sldId id="1831" r:id="rId16"/>
    <p:sldId id="1832" r:id="rId17"/>
    <p:sldId id="1833" r:id="rId18"/>
    <p:sldId id="1834" r:id="rId19"/>
    <p:sldId id="2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Dispenza" initials="MD" lastIdx="3" clrIdx="0">
    <p:extLst>
      <p:ext uri="{19B8F6BF-5375-455C-9EA6-DF929625EA0E}">
        <p15:presenceInfo xmlns:p15="http://schemas.microsoft.com/office/powerpoint/2012/main" userId="S::mdispenza@realtors.org::2d473cb0-3513-405c-a1aa-a4c44c3e0e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2326"/>
    <a:srgbClr val="52121E"/>
    <a:srgbClr val="EB2226"/>
    <a:srgbClr val="1C4584"/>
    <a:srgbClr val="BED7E9"/>
    <a:srgbClr val="F58785"/>
    <a:srgbClr val="006CB7"/>
    <a:srgbClr val="BFDFEC"/>
    <a:srgbClr val="6EC59B"/>
    <a:srgbClr val="0D22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94"/>
    <p:restoredTop sz="94649"/>
  </p:normalViewPr>
  <p:slideViewPr>
    <p:cSldViewPr snapToGrid="0" snapToObjects="1">
      <p:cViewPr varScale="1">
        <p:scale>
          <a:sx n="67" d="100"/>
          <a:sy n="67" d="100"/>
        </p:scale>
        <p:origin x="556" y="4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10" d="100"/>
          <a:sy n="110" d="100"/>
        </p:scale>
        <p:origin x="310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5217BC-4C71-CC42-BB1A-91504D9FDC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9FD005C-2AE5-D84C-911F-ACB5C95DC8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1BB0D6-25CA-5E4F-8A73-33194F275917}" type="datetimeFigureOut">
              <a:rPr lang="en-US" smtClean="0"/>
              <a:t>8/3/2021</a:t>
            </a:fld>
            <a:endParaRPr lang="en-US" dirty="0"/>
          </a:p>
        </p:txBody>
      </p:sp>
      <p:sp>
        <p:nvSpPr>
          <p:cNvPr id="4" name="Footer Placeholder 3">
            <a:extLst>
              <a:ext uri="{FF2B5EF4-FFF2-40B4-BE49-F238E27FC236}">
                <a16:creationId xmlns:a16="http://schemas.microsoft.com/office/drawing/2014/main" id="{B2963BC1-4AFA-864F-9C24-26BB7885B8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E989CB1-AC58-1A46-A2AF-AA84A71CD1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CB3171-E52A-ED4B-8B03-9D3AF612AF89}" type="slidenum">
              <a:rPr lang="en-US" smtClean="0"/>
              <a:t>‹#›</a:t>
            </a:fld>
            <a:endParaRPr lang="en-US" dirty="0"/>
          </a:p>
        </p:txBody>
      </p:sp>
    </p:spTree>
    <p:extLst>
      <p:ext uri="{BB962C8B-B14F-4D97-AF65-F5344CB8AC3E}">
        <p14:creationId xmlns:p14="http://schemas.microsoft.com/office/powerpoint/2010/main" val="2739519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FFE20F-127F-034D-BC8F-EDE05704DE95}" type="datetimeFigureOut">
              <a:rPr lang="en-US" smtClean="0"/>
              <a:t>8/3/2021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C3BDC-5242-114E-8B1C-0F94F8FAFD51}" type="slidenum">
              <a:rPr lang="en-US" smtClean="0"/>
              <a:t>‹#›</a:t>
            </a:fld>
            <a:endParaRPr lang="en-US" dirty="0"/>
          </a:p>
        </p:txBody>
      </p:sp>
    </p:spTree>
    <p:extLst>
      <p:ext uri="{BB962C8B-B14F-4D97-AF65-F5344CB8AC3E}">
        <p14:creationId xmlns:p14="http://schemas.microsoft.com/office/powerpoint/2010/main" val="236711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96DB-B96B-494A-ADEB-98C2691FD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DDBC79-01C2-C447-816C-6F3CB99024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54DBC9-0170-084D-84C7-03190D8B6857}"/>
              </a:ext>
            </a:extLst>
          </p:cNvPr>
          <p:cNvSpPr>
            <a:spLocks noGrp="1"/>
          </p:cNvSpPr>
          <p:nvPr>
            <p:ph type="dt" sz="half" idx="10"/>
          </p:nvPr>
        </p:nvSpPr>
        <p:spPr/>
        <p:txBody>
          <a:bodyPr/>
          <a:lstStyle/>
          <a:p>
            <a:fld id="{BFFF93B8-92E3-F040-9A28-5989CE860052}" type="datetimeFigureOut">
              <a:rPr lang="en-US" smtClean="0"/>
              <a:t>8/3/2021</a:t>
            </a:fld>
            <a:endParaRPr lang="en-US" dirty="0"/>
          </a:p>
        </p:txBody>
      </p:sp>
      <p:sp>
        <p:nvSpPr>
          <p:cNvPr id="5" name="Footer Placeholder 4">
            <a:extLst>
              <a:ext uri="{FF2B5EF4-FFF2-40B4-BE49-F238E27FC236}">
                <a16:creationId xmlns:a16="http://schemas.microsoft.com/office/drawing/2014/main" id="{416F4475-CE75-B84F-B961-056B187E84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9A5188-90F2-944B-93B4-0AA870329BD6}"/>
              </a:ext>
            </a:extLst>
          </p:cNvPr>
          <p:cNvSpPr>
            <a:spLocks noGrp="1"/>
          </p:cNvSpPr>
          <p:nvPr>
            <p:ph type="sldNum" sz="quarter" idx="12"/>
          </p:nvPr>
        </p:nvSpPr>
        <p:spPr/>
        <p:txBody>
          <a:bodyPr/>
          <a:lstStyle/>
          <a:p>
            <a:fld id="{C3874963-793F-D045-B9DE-BFF4034ACFD8}" type="slidenum">
              <a:rPr lang="en-US" smtClean="0"/>
              <a:t>‹#›</a:t>
            </a:fld>
            <a:endParaRPr lang="en-US" dirty="0"/>
          </a:p>
        </p:txBody>
      </p:sp>
    </p:spTree>
    <p:extLst>
      <p:ext uri="{BB962C8B-B14F-4D97-AF65-F5344CB8AC3E}">
        <p14:creationId xmlns:p14="http://schemas.microsoft.com/office/powerpoint/2010/main" val="1688706460"/>
      </p:ext>
    </p:extLst>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DAC-282A-C149-8E0E-A8EBEC9DF4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1EF62B-1AAF-E54D-948B-6BF89CA9B9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B4443-90D9-F846-A715-6CB4BC3C28F9}"/>
              </a:ext>
            </a:extLst>
          </p:cNvPr>
          <p:cNvSpPr>
            <a:spLocks noGrp="1"/>
          </p:cNvSpPr>
          <p:nvPr>
            <p:ph type="dt" sz="half" idx="10"/>
          </p:nvPr>
        </p:nvSpPr>
        <p:spPr/>
        <p:txBody>
          <a:bodyPr/>
          <a:lstStyle/>
          <a:p>
            <a:fld id="{BFFF93B8-92E3-F040-9A28-5989CE860052}" type="datetimeFigureOut">
              <a:rPr lang="en-US" smtClean="0"/>
              <a:t>8/3/2021</a:t>
            </a:fld>
            <a:endParaRPr lang="en-US" dirty="0"/>
          </a:p>
        </p:txBody>
      </p:sp>
      <p:sp>
        <p:nvSpPr>
          <p:cNvPr id="5" name="Footer Placeholder 4">
            <a:extLst>
              <a:ext uri="{FF2B5EF4-FFF2-40B4-BE49-F238E27FC236}">
                <a16:creationId xmlns:a16="http://schemas.microsoft.com/office/drawing/2014/main" id="{F79BC10E-ED17-2F49-A0C7-2FD3852E61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342951-B82C-7842-8A79-8822D7C44963}"/>
              </a:ext>
            </a:extLst>
          </p:cNvPr>
          <p:cNvSpPr>
            <a:spLocks noGrp="1"/>
          </p:cNvSpPr>
          <p:nvPr>
            <p:ph type="sldNum" sz="quarter" idx="12"/>
          </p:nvPr>
        </p:nvSpPr>
        <p:spPr/>
        <p:txBody>
          <a:bodyPr/>
          <a:lstStyle/>
          <a:p>
            <a:fld id="{C3874963-793F-D045-B9DE-BFF4034ACFD8}" type="slidenum">
              <a:rPr lang="en-US" smtClean="0"/>
              <a:t>‹#›</a:t>
            </a:fld>
            <a:endParaRPr lang="en-US" dirty="0"/>
          </a:p>
        </p:txBody>
      </p:sp>
    </p:spTree>
    <p:extLst>
      <p:ext uri="{BB962C8B-B14F-4D97-AF65-F5344CB8AC3E}">
        <p14:creationId xmlns:p14="http://schemas.microsoft.com/office/powerpoint/2010/main" val="2263393059"/>
      </p:ext>
    </p:extLst>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5A70C6-62DA-104A-9FD4-4CCC51118D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15E94D-F7D6-094A-8535-3F77890E3C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38063-BF14-DE40-905E-4787D4C27FDE}"/>
              </a:ext>
            </a:extLst>
          </p:cNvPr>
          <p:cNvSpPr>
            <a:spLocks noGrp="1"/>
          </p:cNvSpPr>
          <p:nvPr>
            <p:ph type="dt" sz="half" idx="10"/>
          </p:nvPr>
        </p:nvSpPr>
        <p:spPr/>
        <p:txBody>
          <a:bodyPr/>
          <a:lstStyle/>
          <a:p>
            <a:fld id="{BFFF93B8-92E3-F040-9A28-5989CE860052}" type="datetimeFigureOut">
              <a:rPr lang="en-US" smtClean="0"/>
              <a:t>8/3/2021</a:t>
            </a:fld>
            <a:endParaRPr lang="en-US" dirty="0"/>
          </a:p>
        </p:txBody>
      </p:sp>
      <p:sp>
        <p:nvSpPr>
          <p:cNvPr id="5" name="Footer Placeholder 4">
            <a:extLst>
              <a:ext uri="{FF2B5EF4-FFF2-40B4-BE49-F238E27FC236}">
                <a16:creationId xmlns:a16="http://schemas.microsoft.com/office/drawing/2014/main" id="{C93A1727-B547-E74E-AF8E-BE26867F57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CEAFAE-3746-AD45-8868-5CAA88EF79B3}"/>
              </a:ext>
            </a:extLst>
          </p:cNvPr>
          <p:cNvSpPr>
            <a:spLocks noGrp="1"/>
          </p:cNvSpPr>
          <p:nvPr>
            <p:ph type="sldNum" sz="quarter" idx="12"/>
          </p:nvPr>
        </p:nvSpPr>
        <p:spPr/>
        <p:txBody>
          <a:bodyPr/>
          <a:lstStyle/>
          <a:p>
            <a:fld id="{C3874963-793F-D045-B9DE-BFF4034ACFD8}" type="slidenum">
              <a:rPr lang="en-US" smtClean="0"/>
              <a:t>‹#›</a:t>
            </a:fld>
            <a:endParaRPr lang="en-US" dirty="0"/>
          </a:p>
        </p:txBody>
      </p:sp>
    </p:spTree>
    <p:extLst>
      <p:ext uri="{BB962C8B-B14F-4D97-AF65-F5344CB8AC3E}">
        <p14:creationId xmlns:p14="http://schemas.microsoft.com/office/powerpoint/2010/main" val="724494008"/>
      </p:ext>
    </p:extLst>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CB2302EA-1C09-8448-8B48-75E2E701A05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Logo&#10;&#10;Description automatically generated">
            <a:extLst>
              <a:ext uri="{FF2B5EF4-FFF2-40B4-BE49-F238E27FC236}">
                <a16:creationId xmlns:a16="http://schemas.microsoft.com/office/drawing/2014/main" id="{AB34E4F5-7F1F-614D-A6D4-85A842BB2A92}"/>
              </a:ext>
            </a:extLst>
          </p:cNvPr>
          <p:cNvPicPr>
            <a:picLocks noChangeAspect="1"/>
          </p:cNvPicPr>
          <p:nvPr userDrawn="1"/>
        </p:nvPicPr>
        <p:blipFill>
          <a:blip r:embed="rId3"/>
          <a:stretch>
            <a:fillRect/>
          </a:stretch>
        </p:blipFill>
        <p:spPr>
          <a:xfrm>
            <a:off x="10116149" y="6303645"/>
            <a:ext cx="1948851" cy="453899"/>
          </a:xfrm>
          <a:prstGeom prst="rect">
            <a:avLst/>
          </a:prstGeom>
        </p:spPr>
      </p:pic>
    </p:spTree>
    <p:extLst>
      <p:ext uri="{BB962C8B-B14F-4D97-AF65-F5344CB8AC3E}">
        <p14:creationId xmlns:p14="http://schemas.microsoft.com/office/powerpoint/2010/main" val="3424465733"/>
      </p:ext>
    </p:extLst>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Shape, circle&#10;&#10;Description automatically generated">
            <a:extLst>
              <a:ext uri="{FF2B5EF4-FFF2-40B4-BE49-F238E27FC236}">
                <a16:creationId xmlns:a16="http://schemas.microsoft.com/office/drawing/2014/main" id="{2B28FAE0-3B31-0040-8579-9272F8B5C716}"/>
              </a:ext>
            </a:extLst>
          </p:cNvPr>
          <p:cNvPicPr>
            <a:picLocks noChangeAspect="1"/>
          </p:cNvPicPr>
          <p:nvPr userDrawn="1"/>
        </p:nvPicPr>
        <p:blipFill>
          <a:blip r:embed="rId2"/>
          <a:stretch>
            <a:fillRect/>
          </a:stretch>
        </p:blipFill>
        <p:spPr>
          <a:xfrm>
            <a:off x="-121006" y="0"/>
            <a:ext cx="12313006" cy="6926066"/>
          </a:xfrm>
          <a:prstGeom prst="rect">
            <a:avLst/>
          </a:prstGeom>
        </p:spPr>
      </p:pic>
      <p:pic>
        <p:nvPicPr>
          <p:cNvPr id="9" name="Picture 8" descr="Logo&#10;&#10;Description automatically generated">
            <a:extLst>
              <a:ext uri="{FF2B5EF4-FFF2-40B4-BE49-F238E27FC236}">
                <a16:creationId xmlns:a16="http://schemas.microsoft.com/office/drawing/2014/main" id="{EBF4FE49-0D36-C94C-99E5-95AAA46A06B5}"/>
              </a:ext>
            </a:extLst>
          </p:cNvPr>
          <p:cNvPicPr>
            <a:picLocks noChangeAspect="1"/>
          </p:cNvPicPr>
          <p:nvPr userDrawn="1"/>
        </p:nvPicPr>
        <p:blipFill>
          <a:blip r:embed="rId3"/>
          <a:stretch>
            <a:fillRect/>
          </a:stretch>
        </p:blipFill>
        <p:spPr>
          <a:xfrm>
            <a:off x="10623724" y="6362700"/>
            <a:ext cx="1390475" cy="323850"/>
          </a:xfrm>
          <a:prstGeom prst="rect">
            <a:avLst/>
          </a:prstGeom>
        </p:spPr>
      </p:pic>
    </p:spTree>
    <p:extLst>
      <p:ext uri="{BB962C8B-B14F-4D97-AF65-F5344CB8AC3E}">
        <p14:creationId xmlns:p14="http://schemas.microsoft.com/office/powerpoint/2010/main" val="1504185364"/>
      </p:ext>
    </p:extLst>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Shape&#10;&#10;Description automatically generated with low confidence">
            <a:extLst>
              <a:ext uri="{FF2B5EF4-FFF2-40B4-BE49-F238E27FC236}">
                <a16:creationId xmlns:a16="http://schemas.microsoft.com/office/drawing/2014/main" id="{95A733DA-4E77-774F-A04B-B9CD6F5DC7F3}"/>
              </a:ext>
            </a:extLst>
          </p:cNvPr>
          <p:cNvPicPr>
            <a:picLocks noChangeAspect="1"/>
          </p:cNvPicPr>
          <p:nvPr userDrawn="1"/>
        </p:nvPicPr>
        <p:blipFill>
          <a:blip r:embed="rId2"/>
          <a:stretch>
            <a:fillRect/>
          </a:stretch>
        </p:blipFill>
        <p:spPr>
          <a:xfrm>
            <a:off x="0" y="0"/>
            <a:ext cx="12216384" cy="6871716"/>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C454B310-D48A-4649-9969-EADC79AA225F}"/>
              </a:ext>
            </a:extLst>
          </p:cNvPr>
          <p:cNvPicPr>
            <a:picLocks noChangeAspect="1"/>
          </p:cNvPicPr>
          <p:nvPr userDrawn="1"/>
        </p:nvPicPr>
        <p:blipFill>
          <a:blip r:embed="rId3"/>
          <a:stretch>
            <a:fillRect/>
          </a:stretch>
        </p:blipFill>
        <p:spPr>
          <a:xfrm>
            <a:off x="10623367" y="6362700"/>
            <a:ext cx="1390474" cy="323850"/>
          </a:xfrm>
          <a:prstGeom prst="rect">
            <a:avLst/>
          </a:prstGeom>
        </p:spPr>
      </p:pic>
    </p:spTree>
    <p:extLst>
      <p:ext uri="{BB962C8B-B14F-4D97-AF65-F5344CB8AC3E}">
        <p14:creationId xmlns:p14="http://schemas.microsoft.com/office/powerpoint/2010/main" val="3220423673"/>
      </p:ext>
    </p:extLst>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82D99B25-82DD-4D46-A593-2BA26FABB51B}"/>
              </a:ext>
            </a:extLst>
          </p:cNvPr>
          <p:cNvPicPr>
            <a:picLocks noChangeAspect="1"/>
          </p:cNvPicPr>
          <p:nvPr userDrawn="1"/>
        </p:nvPicPr>
        <p:blipFill>
          <a:blip r:embed="rId2"/>
          <a:stretch>
            <a:fillRect/>
          </a:stretch>
        </p:blipFill>
        <p:spPr>
          <a:xfrm>
            <a:off x="0" y="0"/>
            <a:ext cx="12319959" cy="6858000"/>
          </a:xfrm>
          <a:prstGeom prst="rect">
            <a:avLst/>
          </a:prstGeom>
        </p:spPr>
      </p:pic>
      <p:pic>
        <p:nvPicPr>
          <p:cNvPr id="7" name="Picture 6" descr="Logo&#10;&#10;Description automatically generated">
            <a:extLst>
              <a:ext uri="{FF2B5EF4-FFF2-40B4-BE49-F238E27FC236}">
                <a16:creationId xmlns:a16="http://schemas.microsoft.com/office/drawing/2014/main" id="{D6F86BD6-200E-1C47-BE67-38E5E95A1F83}"/>
              </a:ext>
            </a:extLst>
          </p:cNvPr>
          <p:cNvPicPr>
            <a:picLocks noChangeAspect="1"/>
          </p:cNvPicPr>
          <p:nvPr userDrawn="1"/>
        </p:nvPicPr>
        <p:blipFill>
          <a:blip r:embed="rId3"/>
          <a:stretch>
            <a:fillRect/>
          </a:stretch>
        </p:blipFill>
        <p:spPr>
          <a:xfrm>
            <a:off x="10623724" y="6362700"/>
            <a:ext cx="1390475" cy="323850"/>
          </a:xfrm>
          <a:prstGeom prst="rect">
            <a:avLst/>
          </a:prstGeom>
        </p:spPr>
      </p:pic>
    </p:spTree>
    <p:extLst>
      <p:ext uri="{BB962C8B-B14F-4D97-AF65-F5344CB8AC3E}">
        <p14:creationId xmlns:p14="http://schemas.microsoft.com/office/powerpoint/2010/main" val="3066485738"/>
      </p:ext>
    </p:extLst>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7D2F33A1-92D3-3842-A866-14E3BF3D36CB}"/>
              </a:ext>
            </a:extLst>
          </p:cNvPr>
          <p:cNvPicPr>
            <a:picLocks noChangeAspect="1"/>
          </p:cNvPicPr>
          <p:nvPr userDrawn="1"/>
        </p:nvPicPr>
        <p:blipFill>
          <a:blip r:embed="rId2"/>
          <a:stretch>
            <a:fillRect/>
          </a:stretch>
        </p:blipFill>
        <p:spPr>
          <a:xfrm>
            <a:off x="10686263" y="6330060"/>
            <a:ext cx="1264438" cy="407017"/>
          </a:xfrm>
          <a:prstGeom prst="rect">
            <a:avLst/>
          </a:prstGeom>
        </p:spPr>
      </p:pic>
      <p:pic>
        <p:nvPicPr>
          <p:cNvPr id="9" name="Picture 8">
            <a:extLst>
              <a:ext uri="{FF2B5EF4-FFF2-40B4-BE49-F238E27FC236}">
                <a16:creationId xmlns:a16="http://schemas.microsoft.com/office/drawing/2014/main" id="{882D1D1D-EDF2-114B-A391-77EDDFF2D47D}"/>
              </a:ext>
            </a:extLst>
          </p:cNvPr>
          <p:cNvPicPr>
            <a:picLocks noChangeAspect="1"/>
          </p:cNvPicPr>
          <p:nvPr userDrawn="1"/>
        </p:nvPicPr>
        <p:blipFill>
          <a:blip r:embed="rId3"/>
          <a:stretch>
            <a:fillRect/>
          </a:stretch>
        </p:blipFill>
        <p:spPr>
          <a:xfrm>
            <a:off x="10568231" y="6226628"/>
            <a:ext cx="1473200" cy="631372"/>
          </a:xfrm>
          <a:prstGeom prst="rect">
            <a:avLst/>
          </a:prstGeom>
        </p:spPr>
      </p:pic>
      <p:pic>
        <p:nvPicPr>
          <p:cNvPr id="4" name="Picture 3" descr="Shape, square&#10;&#10;Description automatically generated">
            <a:extLst>
              <a:ext uri="{FF2B5EF4-FFF2-40B4-BE49-F238E27FC236}">
                <a16:creationId xmlns:a16="http://schemas.microsoft.com/office/drawing/2014/main" id="{4F4D6010-45B5-B04F-8433-B642834AF14D}"/>
              </a:ext>
            </a:extLst>
          </p:cNvPr>
          <p:cNvPicPr>
            <a:picLocks noChangeAspect="1"/>
          </p:cNvPicPr>
          <p:nvPr userDrawn="1"/>
        </p:nvPicPr>
        <p:blipFill>
          <a:blip r:embed="rId4"/>
          <a:stretch>
            <a:fillRect/>
          </a:stretch>
        </p:blipFill>
        <p:spPr>
          <a:xfrm>
            <a:off x="0" y="0"/>
            <a:ext cx="12192000" cy="6858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32A0CE0F-8887-7C41-9DE7-0D0DE1B14C16}"/>
              </a:ext>
            </a:extLst>
          </p:cNvPr>
          <p:cNvPicPr>
            <a:picLocks noChangeAspect="1"/>
          </p:cNvPicPr>
          <p:nvPr userDrawn="1"/>
        </p:nvPicPr>
        <p:blipFill>
          <a:blip r:embed="rId5"/>
          <a:stretch>
            <a:fillRect/>
          </a:stretch>
        </p:blipFill>
        <p:spPr>
          <a:xfrm>
            <a:off x="10623367" y="6362700"/>
            <a:ext cx="1390474" cy="323850"/>
          </a:xfrm>
          <a:prstGeom prst="rect">
            <a:avLst/>
          </a:prstGeom>
        </p:spPr>
      </p:pic>
    </p:spTree>
    <p:extLst>
      <p:ext uri="{BB962C8B-B14F-4D97-AF65-F5344CB8AC3E}">
        <p14:creationId xmlns:p14="http://schemas.microsoft.com/office/powerpoint/2010/main" val="2453465146"/>
      </p:ext>
    </p:extLst>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DA33752-4D64-5A4E-B3A1-4E0A7962A878}"/>
              </a:ext>
            </a:extLst>
          </p:cNvPr>
          <p:cNvPicPr>
            <a:picLocks noChangeAspect="1"/>
          </p:cNvPicPr>
          <p:nvPr userDrawn="1"/>
        </p:nvPicPr>
        <p:blipFill>
          <a:blip r:embed="rId2"/>
          <a:stretch>
            <a:fillRect/>
          </a:stretch>
        </p:blipFill>
        <p:spPr>
          <a:xfrm>
            <a:off x="10686263" y="6330060"/>
            <a:ext cx="1264438" cy="407017"/>
          </a:xfrm>
          <a:prstGeom prst="rect">
            <a:avLst/>
          </a:prstGeom>
        </p:spPr>
      </p:pic>
      <p:pic>
        <p:nvPicPr>
          <p:cNvPr id="7" name="Picture 6">
            <a:extLst>
              <a:ext uri="{FF2B5EF4-FFF2-40B4-BE49-F238E27FC236}">
                <a16:creationId xmlns:a16="http://schemas.microsoft.com/office/drawing/2014/main" id="{E7A23E41-7D02-2943-AE9C-7777B7C818C4}"/>
              </a:ext>
            </a:extLst>
          </p:cNvPr>
          <p:cNvPicPr>
            <a:picLocks noChangeAspect="1"/>
          </p:cNvPicPr>
          <p:nvPr userDrawn="1"/>
        </p:nvPicPr>
        <p:blipFill>
          <a:blip r:embed="rId3"/>
          <a:stretch>
            <a:fillRect/>
          </a:stretch>
        </p:blipFill>
        <p:spPr>
          <a:xfrm>
            <a:off x="10568231" y="6226628"/>
            <a:ext cx="1473200" cy="631372"/>
          </a:xfrm>
          <a:prstGeom prst="rect">
            <a:avLst/>
          </a:prstGeom>
        </p:spPr>
      </p:pic>
      <p:pic>
        <p:nvPicPr>
          <p:cNvPr id="4" name="Picture 3" descr="Shape&#10;&#10;Description automatically generated">
            <a:extLst>
              <a:ext uri="{FF2B5EF4-FFF2-40B4-BE49-F238E27FC236}">
                <a16:creationId xmlns:a16="http://schemas.microsoft.com/office/drawing/2014/main" id="{0D24E105-9A26-5340-9EA3-670E224C7116}"/>
              </a:ext>
            </a:extLst>
          </p:cNvPr>
          <p:cNvPicPr>
            <a:picLocks noChangeAspect="1"/>
          </p:cNvPicPr>
          <p:nvPr userDrawn="1"/>
        </p:nvPicPr>
        <p:blipFill>
          <a:blip r:embed="rId4"/>
          <a:stretch>
            <a:fillRect/>
          </a:stretch>
        </p:blipFill>
        <p:spPr>
          <a:xfrm>
            <a:off x="0" y="-7564"/>
            <a:ext cx="12205447" cy="6865564"/>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2C64D283-A333-9E45-9D3F-6205F8DE2CEC}"/>
              </a:ext>
            </a:extLst>
          </p:cNvPr>
          <p:cNvPicPr>
            <a:picLocks noChangeAspect="1"/>
          </p:cNvPicPr>
          <p:nvPr userDrawn="1"/>
        </p:nvPicPr>
        <p:blipFill>
          <a:blip r:embed="rId5"/>
          <a:stretch>
            <a:fillRect/>
          </a:stretch>
        </p:blipFill>
        <p:spPr>
          <a:xfrm>
            <a:off x="10623367" y="6362700"/>
            <a:ext cx="1390474" cy="323850"/>
          </a:xfrm>
          <a:prstGeom prst="rect">
            <a:avLst/>
          </a:prstGeom>
        </p:spPr>
      </p:pic>
    </p:spTree>
    <p:extLst>
      <p:ext uri="{BB962C8B-B14F-4D97-AF65-F5344CB8AC3E}">
        <p14:creationId xmlns:p14="http://schemas.microsoft.com/office/powerpoint/2010/main" val="1789165904"/>
      </p:ext>
    </p:extLst>
  </p:cSld>
  <p:clrMapOvr>
    <a:masterClrMapping/>
  </p:clrMapOvr>
  <p:transition>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8" name="Picture 7" descr="Shape&#10;&#10;Description automatically generated with low confidence">
            <a:extLst>
              <a:ext uri="{FF2B5EF4-FFF2-40B4-BE49-F238E27FC236}">
                <a16:creationId xmlns:a16="http://schemas.microsoft.com/office/drawing/2014/main" id="{8067DEFE-8542-CB4C-BB7C-2E77E742C61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E8B4EAB9-7683-0746-90F2-138A1AE86872}"/>
              </a:ext>
            </a:extLst>
          </p:cNvPr>
          <p:cNvPicPr>
            <a:picLocks noChangeAspect="1"/>
          </p:cNvPicPr>
          <p:nvPr userDrawn="1"/>
        </p:nvPicPr>
        <p:blipFill>
          <a:blip r:embed="rId3"/>
          <a:stretch>
            <a:fillRect/>
          </a:stretch>
        </p:blipFill>
        <p:spPr>
          <a:xfrm>
            <a:off x="10623367" y="6362700"/>
            <a:ext cx="1390474" cy="323850"/>
          </a:xfrm>
          <a:prstGeom prst="rect">
            <a:avLst/>
          </a:prstGeom>
        </p:spPr>
      </p:pic>
    </p:spTree>
    <p:extLst>
      <p:ext uri="{BB962C8B-B14F-4D97-AF65-F5344CB8AC3E}">
        <p14:creationId xmlns:p14="http://schemas.microsoft.com/office/powerpoint/2010/main" val="1140115486"/>
      </p:ext>
    </p:extLst>
  </p:cSld>
  <p:clrMapOvr>
    <a:masterClrMapping/>
  </p:clrMapOvr>
  <p:transition>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B1F9B485-5337-584F-BE68-2619402D79D7}"/>
              </a:ext>
            </a:extLst>
          </p:cNvPr>
          <p:cNvPicPr>
            <a:picLocks noChangeAspect="1"/>
          </p:cNvPicPr>
          <p:nvPr userDrawn="1"/>
        </p:nvPicPr>
        <p:blipFill>
          <a:blip r:embed="rId2"/>
          <a:stretch>
            <a:fillRect/>
          </a:stretch>
        </p:blipFill>
        <p:spPr>
          <a:xfrm>
            <a:off x="10686263" y="6330060"/>
            <a:ext cx="1264438" cy="407017"/>
          </a:xfrm>
          <a:prstGeom prst="rect">
            <a:avLst/>
          </a:prstGeom>
        </p:spPr>
      </p:pic>
      <p:pic>
        <p:nvPicPr>
          <p:cNvPr id="3" name="Picture 2" descr="Shape&#10;&#10;Description automatically generated">
            <a:extLst>
              <a:ext uri="{FF2B5EF4-FFF2-40B4-BE49-F238E27FC236}">
                <a16:creationId xmlns:a16="http://schemas.microsoft.com/office/drawing/2014/main" id="{5EF6B873-6F1D-D746-9561-D34A5EDCBF22}"/>
              </a:ext>
            </a:extLst>
          </p:cNvPr>
          <p:cNvPicPr>
            <a:picLocks noChangeAspect="1"/>
          </p:cNvPicPr>
          <p:nvPr userDrawn="1"/>
        </p:nvPicPr>
        <p:blipFill>
          <a:blip r:embed="rId3"/>
          <a:stretch>
            <a:fillRect/>
          </a:stretch>
        </p:blipFill>
        <p:spPr>
          <a:xfrm>
            <a:off x="-244428" y="-137491"/>
            <a:ext cx="12436428" cy="6995491"/>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C89FEEE7-4FFC-B44A-AA8C-96ABAAB2A1FC}"/>
              </a:ext>
            </a:extLst>
          </p:cNvPr>
          <p:cNvPicPr>
            <a:picLocks noChangeAspect="1"/>
          </p:cNvPicPr>
          <p:nvPr userDrawn="1"/>
        </p:nvPicPr>
        <p:blipFill>
          <a:blip r:embed="rId4"/>
          <a:stretch>
            <a:fillRect/>
          </a:stretch>
        </p:blipFill>
        <p:spPr>
          <a:xfrm>
            <a:off x="10623367" y="6362700"/>
            <a:ext cx="1390474" cy="323850"/>
          </a:xfrm>
          <a:prstGeom prst="rect">
            <a:avLst/>
          </a:prstGeom>
        </p:spPr>
      </p:pic>
    </p:spTree>
    <p:extLst>
      <p:ext uri="{BB962C8B-B14F-4D97-AF65-F5344CB8AC3E}">
        <p14:creationId xmlns:p14="http://schemas.microsoft.com/office/powerpoint/2010/main" val="1812700000"/>
      </p:ext>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B13A-76CB-644A-B04E-8B5523B61E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D2C279-F70E-1F4C-8D9B-4BFB0B3FC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D9EA9-370B-1446-8EFB-A0BB10D0C0B8}"/>
              </a:ext>
            </a:extLst>
          </p:cNvPr>
          <p:cNvSpPr>
            <a:spLocks noGrp="1"/>
          </p:cNvSpPr>
          <p:nvPr>
            <p:ph type="dt" sz="half" idx="10"/>
          </p:nvPr>
        </p:nvSpPr>
        <p:spPr/>
        <p:txBody>
          <a:bodyPr/>
          <a:lstStyle/>
          <a:p>
            <a:fld id="{BFFF93B8-92E3-F040-9A28-5989CE860052}" type="datetimeFigureOut">
              <a:rPr lang="en-US" smtClean="0"/>
              <a:t>8/3/2021</a:t>
            </a:fld>
            <a:endParaRPr lang="en-US" dirty="0"/>
          </a:p>
        </p:txBody>
      </p:sp>
      <p:sp>
        <p:nvSpPr>
          <p:cNvPr id="5" name="Footer Placeholder 4">
            <a:extLst>
              <a:ext uri="{FF2B5EF4-FFF2-40B4-BE49-F238E27FC236}">
                <a16:creationId xmlns:a16="http://schemas.microsoft.com/office/drawing/2014/main" id="{A1260878-5E21-CE41-BFC3-8E035C9EFC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5BC75B-C340-E34D-A0FD-865646F7DB81}"/>
              </a:ext>
            </a:extLst>
          </p:cNvPr>
          <p:cNvSpPr>
            <a:spLocks noGrp="1"/>
          </p:cNvSpPr>
          <p:nvPr>
            <p:ph type="sldNum" sz="quarter" idx="12"/>
          </p:nvPr>
        </p:nvSpPr>
        <p:spPr/>
        <p:txBody>
          <a:bodyPr/>
          <a:lstStyle/>
          <a:p>
            <a:fld id="{C3874963-793F-D045-B9DE-BFF4034ACFD8}" type="slidenum">
              <a:rPr lang="en-US" smtClean="0"/>
              <a:t>‹#›</a:t>
            </a:fld>
            <a:endParaRPr lang="en-US" dirty="0"/>
          </a:p>
        </p:txBody>
      </p:sp>
    </p:spTree>
    <p:extLst>
      <p:ext uri="{BB962C8B-B14F-4D97-AF65-F5344CB8AC3E}">
        <p14:creationId xmlns:p14="http://schemas.microsoft.com/office/powerpoint/2010/main" val="203814384"/>
      </p:ext>
    </p:extLst>
  </p:cSld>
  <p:clrMapOvr>
    <a:masterClrMapping/>
  </p:clrMapOvr>
  <p:transition>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5CC31FEB-1F54-F84B-9642-7435883EECB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651420BD-BAA0-0841-9C74-36FD48014C0C}"/>
              </a:ext>
            </a:extLst>
          </p:cNvPr>
          <p:cNvPicPr>
            <a:picLocks noChangeAspect="1"/>
          </p:cNvPicPr>
          <p:nvPr userDrawn="1"/>
        </p:nvPicPr>
        <p:blipFill>
          <a:blip r:embed="rId3"/>
          <a:stretch>
            <a:fillRect/>
          </a:stretch>
        </p:blipFill>
        <p:spPr>
          <a:xfrm>
            <a:off x="10623367" y="6362700"/>
            <a:ext cx="1390474" cy="323850"/>
          </a:xfrm>
          <a:prstGeom prst="rect">
            <a:avLst/>
          </a:prstGeom>
        </p:spPr>
      </p:pic>
    </p:spTree>
    <p:extLst>
      <p:ext uri="{BB962C8B-B14F-4D97-AF65-F5344CB8AC3E}">
        <p14:creationId xmlns:p14="http://schemas.microsoft.com/office/powerpoint/2010/main" val="1053728211"/>
      </p:ext>
    </p:extLst>
  </p:cSld>
  <p:clrMapOvr>
    <a:masterClrMapping/>
  </p:clrMapOvr>
  <p:transition>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7A62020-68DD-604B-90C2-F9AA37B94A73}"/>
              </a:ext>
            </a:extLst>
          </p:cNvPr>
          <p:cNvSpPr>
            <a:spLocks noGrp="1"/>
          </p:cNvSpPr>
          <p:nvPr>
            <p:ph type="pic" idx="10"/>
          </p:nvPr>
        </p:nvSpPr>
        <p:spPr>
          <a:xfrm>
            <a:off x="6258427" y="8803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4" name="Picture 3" descr="Shape, rectangle&#10;&#10;Description automatically generated">
            <a:extLst>
              <a:ext uri="{FF2B5EF4-FFF2-40B4-BE49-F238E27FC236}">
                <a16:creationId xmlns:a16="http://schemas.microsoft.com/office/drawing/2014/main" id="{DC9DCC5C-3A53-7644-9C3F-7FDF6E66E0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descr="Logo&#10;&#10;Description automatically generated">
            <a:extLst>
              <a:ext uri="{FF2B5EF4-FFF2-40B4-BE49-F238E27FC236}">
                <a16:creationId xmlns:a16="http://schemas.microsoft.com/office/drawing/2014/main" id="{45804CA5-5160-2E46-A5FA-AF7E45B44B22}"/>
              </a:ext>
            </a:extLst>
          </p:cNvPr>
          <p:cNvPicPr>
            <a:picLocks noChangeAspect="1"/>
          </p:cNvPicPr>
          <p:nvPr userDrawn="1"/>
        </p:nvPicPr>
        <p:blipFill>
          <a:blip r:embed="rId3"/>
          <a:stretch>
            <a:fillRect/>
          </a:stretch>
        </p:blipFill>
        <p:spPr>
          <a:xfrm>
            <a:off x="10623724" y="6362700"/>
            <a:ext cx="1390475" cy="323850"/>
          </a:xfrm>
          <a:prstGeom prst="rect">
            <a:avLst/>
          </a:prstGeom>
        </p:spPr>
      </p:pic>
    </p:spTree>
    <p:extLst>
      <p:ext uri="{BB962C8B-B14F-4D97-AF65-F5344CB8AC3E}">
        <p14:creationId xmlns:p14="http://schemas.microsoft.com/office/powerpoint/2010/main" val="2895270114"/>
      </p:ext>
    </p:extLst>
  </p:cSld>
  <p:clrMapOvr>
    <a:masterClrMapping/>
  </p:clrMapOvr>
  <p:transition>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id="{5D5BB417-77A7-6C4D-A0BE-4511FFBC714D}"/>
              </a:ext>
            </a:extLst>
          </p:cNvPr>
          <p:cNvPicPr>
            <a:picLocks noChangeAspect="1"/>
          </p:cNvPicPr>
          <p:nvPr userDrawn="1"/>
        </p:nvPicPr>
        <p:blipFill>
          <a:blip r:embed="rId2"/>
          <a:stretch>
            <a:fillRect/>
          </a:stretch>
        </p:blipFill>
        <p:spPr>
          <a:xfrm>
            <a:off x="121023" y="0"/>
            <a:ext cx="12192000" cy="68580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2125C6B7-8543-C14D-A172-A04942C9CA80}"/>
              </a:ext>
            </a:extLst>
          </p:cNvPr>
          <p:cNvPicPr>
            <a:picLocks noChangeAspect="1"/>
          </p:cNvPicPr>
          <p:nvPr userDrawn="1"/>
        </p:nvPicPr>
        <p:blipFill>
          <a:blip r:embed="rId3"/>
          <a:stretch>
            <a:fillRect/>
          </a:stretch>
        </p:blipFill>
        <p:spPr>
          <a:xfrm>
            <a:off x="10623367" y="6362700"/>
            <a:ext cx="1390474" cy="323850"/>
          </a:xfrm>
          <a:prstGeom prst="rect">
            <a:avLst/>
          </a:prstGeom>
        </p:spPr>
      </p:pic>
    </p:spTree>
    <p:extLst>
      <p:ext uri="{BB962C8B-B14F-4D97-AF65-F5344CB8AC3E}">
        <p14:creationId xmlns:p14="http://schemas.microsoft.com/office/powerpoint/2010/main" val="2865889315"/>
      </p:ext>
    </p:extLst>
  </p:cSld>
  <p:clrMapOvr>
    <a:masterClrMapping/>
  </p:clrMapOvr>
  <p:transition>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02C617-D696-3644-9116-48C4BCA7A06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9B9FE6A5-D7A3-424D-BC25-7DD9EAD68DF7}"/>
              </a:ext>
            </a:extLst>
          </p:cNvPr>
          <p:cNvPicPr>
            <a:picLocks noChangeAspect="1"/>
          </p:cNvPicPr>
          <p:nvPr userDrawn="1"/>
        </p:nvPicPr>
        <p:blipFill>
          <a:blip r:embed="rId3"/>
          <a:stretch>
            <a:fillRect/>
          </a:stretch>
        </p:blipFill>
        <p:spPr>
          <a:xfrm>
            <a:off x="10623367" y="6362700"/>
            <a:ext cx="1390474" cy="323850"/>
          </a:xfrm>
          <a:prstGeom prst="rect">
            <a:avLst/>
          </a:prstGeom>
        </p:spPr>
      </p:pic>
    </p:spTree>
    <p:extLst>
      <p:ext uri="{BB962C8B-B14F-4D97-AF65-F5344CB8AC3E}">
        <p14:creationId xmlns:p14="http://schemas.microsoft.com/office/powerpoint/2010/main" val="4151974845"/>
      </p:ext>
    </p:extLst>
  </p:cSld>
  <p:clrMapOvr>
    <a:masterClrMapping/>
  </p:clrMapOvr>
  <p:transition>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815CAC-D7C7-C749-8EC6-3634938BD7B8}"/>
              </a:ext>
            </a:extLst>
          </p:cNvPr>
          <p:cNvSpPr/>
          <p:nvPr userDrawn="1"/>
        </p:nvSpPr>
        <p:spPr>
          <a:xfrm>
            <a:off x="4740924" y="2132610"/>
            <a:ext cx="6253909" cy="103816"/>
          </a:xfrm>
          <a:prstGeom prst="rect">
            <a:avLst/>
          </a:prstGeom>
          <a:solidFill>
            <a:srgbClr val="F587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58785"/>
              </a:solidFill>
            </a:endParaRPr>
          </a:p>
        </p:txBody>
      </p:sp>
      <p:pic>
        <p:nvPicPr>
          <p:cNvPr id="10" name="Picture 9">
            <a:extLst>
              <a:ext uri="{FF2B5EF4-FFF2-40B4-BE49-F238E27FC236}">
                <a16:creationId xmlns:a16="http://schemas.microsoft.com/office/drawing/2014/main" id="{B633A1FC-D53F-8E42-BE07-738E9FB212B9}"/>
              </a:ext>
            </a:extLst>
          </p:cNvPr>
          <p:cNvPicPr>
            <a:picLocks noChangeAspect="1"/>
          </p:cNvPicPr>
          <p:nvPr userDrawn="1"/>
        </p:nvPicPr>
        <p:blipFill>
          <a:blip r:embed="rId2"/>
          <a:stretch>
            <a:fillRect/>
          </a:stretch>
        </p:blipFill>
        <p:spPr>
          <a:xfrm>
            <a:off x="10524078" y="6209935"/>
            <a:ext cx="1573967" cy="674557"/>
          </a:xfrm>
          <a:prstGeom prst="rect">
            <a:avLst/>
          </a:prstGeom>
        </p:spPr>
      </p:pic>
      <p:pic>
        <p:nvPicPr>
          <p:cNvPr id="3" name="Picture 2" descr="Arrow&#10;&#10;Description automatically generated">
            <a:extLst>
              <a:ext uri="{FF2B5EF4-FFF2-40B4-BE49-F238E27FC236}">
                <a16:creationId xmlns:a16="http://schemas.microsoft.com/office/drawing/2014/main" id="{E30B80CF-A53F-764A-9475-F43CE219D9C0}"/>
              </a:ext>
            </a:extLst>
          </p:cNvPr>
          <p:cNvPicPr>
            <a:picLocks noChangeAspect="1"/>
          </p:cNvPicPr>
          <p:nvPr userDrawn="1"/>
        </p:nvPicPr>
        <p:blipFill>
          <a:blip r:embed="rId3"/>
          <a:stretch>
            <a:fillRect/>
          </a:stretch>
        </p:blipFill>
        <p:spPr>
          <a:xfrm>
            <a:off x="-13448" y="-7966"/>
            <a:ext cx="12205447" cy="6865564"/>
          </a:xfrm>
          <a:prstGeom prst="rect">
            <a:avLst/>
          </a:prstGeom>
        </p:spPr>
      </p:pic>
      <p:pic>
        <p:nvPicPr>
          <p:cNvPr id="7" name="Picture 6" descr="Logo&#10;&#10;Description automatically generated">
            <a:extLst>
              <a:ext uri="{FF2B5EF4-FFF2-40B4-BE49-F238E27FC236}">
                <a16:creationId xmlns:a16="http://schemas.microsoft.com/office/drawing/2014/main" id="{388B947F-7FB6-D24C-8E62-D341E838ACFE}"/>
              </a:ext>
            </a:extLst>
          </p:cNvPr>
          <p:cNvPicPr>
            <a:picLocks noChangeAspect="1"/>
          </p:cNvPicPr>
          <p:nvPr userDrawn="1"/>
        </p:nvPicPr>
        <p:blipFill>
          <a:blip r:embed="rId4"/>
          <a:stretch>
            <a:fillRect/>
          </a:stretch>
        </p:blipFill>
        <p:spPr>
          <a:xfrm>
            <a:off x="10116149" y="6303645"/>
            <a:ext cx="1948851" cy="453899"/>
          </a:xfrm>
          <a:prstGeom prst="rect">
            <a:avLst/>
          </a:prstGeom>
        </p:spPr>
      </p:pic>
    </p:spTree>
    <p:extLst>
      <p:ext uri="{BB962C8B-B14F-4D97-AF65-F5344CB8AC3E}">
        <p14:creationId xmlns:p14="http://schemas.microsoft.com/office/powerpoint/2010/main" val="1042563980"/>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0E91-F505-2C4D-9EBC-55763D34AD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F47770-1C56-964E-ABF4-3499DDDE28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38C1FD-2E49-1E4D-8586-8F5213262B5A}"/>
              </a:ext>
            </a:extLst>
          </p:cNvPr>
          <p:cNvSpPr>
            <a:spLocks noGrp="1"/>
          </p:cNvSpPr>
          <p:nvPr>
            <p:ph type="dt" sz="half" idx="10"/>
          </p:nvPr>
        </p:nvSpPr>
        <p:spPr/>
        <p:txBody>
          <a:bodyPr/>
          <a:lstStyle/>
          <a:p>
            <a:fld id="{BFFF93B8-92E3-F040-9A28-5989CE860052}" type="datetimeFigureOut">
              <a:rPr lang="en-US" smtClean="0"/>
              <a:t>8/3/2021</a:t>
            </a:fld>
            <a:endParaRPr lang="en-US" dirty="0"/>
          </a:p>
        </p:txBody>
      </p:sp>
      <p:sp>
        <p:nvSpPr>
          <p:cNvPr id="5" name="Footer Placeholder 4">
            <a:extLst>
              <a:ext uri="{FF2B5EF4-FFF2-40B4-BE49-F238E27FC236}">
                <a16:creationId xmlns:a16="http://schemas.microsoft.com/office/drawing/2014/main" id="{EA7634C8-B655-1B44-8057-CFA2E4681C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2DE60A-9D8F-4B4B-940D-336653E6D277}"/>
              </a:ext>
            </a:extLst>
          </p:cNvPr>
          <p:cNvSpPr>
            <a:spLocks noGrp="1"/>
          </p:cNvSpPr>
          <p:nvPr>
            <p:ph type="sldNum" sz="quarter" idx="12"/>
          </p:nvPr>
        </p:nvSpPr>
        <p:spPr/>
        <p:txBody>
          <a:bodyPr/>
          <a:lstStyle/>
          <a:p>
            <a:fld id="{C3874963-793F-D045-B9DE-BFF4034ACFD8}" type="slidenum">
              <a:rPr lang="en-US" smtClean="0"/>
              <a:t>‹#›</a:t>
            </a:fld>
            <a:endParaRPr lang="en-US" dirty="0"/>
          </a:p>
        </p:txBody>
      </p:sp>
    </p:spTree>
    <p:extLst>
      <p:ext uri="{BB962C8B-B14F-4D97-AF65-F5344CB8AC3E}">
        <p14:creationId xmlns:p14="http://schemas.microsoft.com/office/powerpoint/2010/main" val="465582436"/>
      </p:ext>
    </p:extLst>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B5B1-292B-F440-9733-5FDEDE461B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50B3D5-1CDE-BC4B-BA62-EF24F8B2F3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3DF26F-A88E-9949-AF63-4BEB6CF30E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A6F2BC-30AA-1440-8C69-282C04F9F267}"/>
              </a:ext>
            </a:extLst>
          </p:cNvPr>
          <p:cNvSpPr>
            <a:spLocks noGrp="1"/>
          </p:cNvSpPr>
          <p:nvPr>
            <p:ph type="dt" sz="half" idx="10"/>
          </p:nvPr>
        </p:nvSpPr>
        <p:spPr/>
        <p:txBody>
          <a:bodyPr/>
          <a:lstStyle/>
          <a:p>
            <a:fld id="{BFFF93B8-92E3-F040-9A28-5989CE860052}" type="datetimeFigureOut">
              <a:rPr lang="en-US" smtClean="0"/>
              <a:t>8/3/2021</a:t>
            </a:fld>
            <a:endParaRPr lang="en-US" dirty="0"/>
          </a:p>
        </p:txBody>
      </p:sp>
      <p:sp>
        <p:nvSpPr>
          <p:cNvPr id="6" name="Footer Placeholder 5">
            <a:extLst>
              <a:ext uri="{FF2B5EF4-FFF2-40B4-BE49-F238E27FC236}">
                <a16:creationId xmlns:a16="http://schemas.microsoft.com/office/drawing/2014/main" id="{76438607-D3AD-FC48-B233-444905E7C3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5C4AD9-5294-BF49-AFC5-C5F61D519558}"/>
              </a:ext>
            </a:extLst>
          </p:cNvPr>
          <p:cNvSpPr>
            <a:spLocks noGrp="1"/>
          </p:cNvSpPr>
          <p:nvPr>
            <p:ph type="sldNum" sz="quarter" idx="12"/>
          </p:nvPr>
        </p:nvSpPr>
        <p:spPr/>
        <p:txBody>
          <a:bodyPr/>
          <a:lstStyle/>
          <a:p>
            <a:fld id="{C3874963-793F-D045-B9DE-BFF4034ACFD8}" type="slidenum">
              <a:rPr lang="en-US" smtClean="0"/>
              <a:t>‹#›</a:t>
            </a:fld>
            <a:endParaRPr lang="en-US" dirty="0"/>
          </a:p>
        </p:txBody>
      </p:sp>
    </p:spTree>
    <p:extLst>
      <p:ext uri="{BB962C8B-B14F-4D97-AF65-F5344CB8AC3E}">
        <p14:creationId xmlns:p14="http://schemas.microsoft.com/office/powerpoint/2010/main" val="4278465044"/>
      </p:ext>
    </p:extLst>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940E-042B-A948-9EBF-020A8F1FB1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E0A68C-23B9-CE44-A504-501B560411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0B44A7-3F11-5B42-948C-B22E714B45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4F627-204A-424F-8E97-0E090323F7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55AA89-5A7D-6D43-BE92-271005D23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1D0455-0D60-F94D-B3D8-218DBA95205C}"/>
              </a:ext>
            </a:extLst>
          </p:cNvPr>
          <p:cNvSpPr>
            <a:spLocks noGrp="1"/>
          </p:cNvSpPr>
          <p:nvPr>
            <p:ph type="dt" sz="half" idx="10"/>
          </p:nvPr>
        </p:nvSpPr>
        <p:spPr/>
        <p:txBody>
          <a:bodyPr/>
          <a:lstStyle/>
          <a:p>
            <a:fld id="{BFFF93B8-92E3-F040-9A28-5989CE860052}" type="datetimeFigureOut">
              <a:rPr lang="en-US" smtClean="0"/>
              <a:t>8/3/2021</a:t>
            </a:fld>
            <a:endParaRPr lang="en-US" dirty="0"/>
          </a:p>
        </p:txBody>
      </p:sp>
      <p:sp>
        <p:nvSpPr>
          <p:cNvPr id="8" name="Footer Placeholder 7">
            <a:extLst>
              <a:ext uri="{FF2B5EF4-FFF2-40B4-BE49-F238E27FC236}">
                <a16:creationId xmlns:a16="http://schemas.microsoft.com/office/drawing/2014/main" id="{C91B1F47-CD8B-9443-86B2-EE78BDE197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979A07F-91D7-954B-8027-A313BAEEABC4}"/>
              </a:ext>
            </a:extLst>
          </p:cNvPr>
          <p:cNvSpPr>
            <a:spLocks noGrp="1"/>
          </p:cNvSpPr>
          <p:nvPr>
            <p:ph type="sldNum" sz="quarter" idx="12"/>
          </p:nvPr>
        </p:nvSpPr>
        <p:spPr/>
        <p:txBody>
          <a:bodyPr/>
          <a:lstStyle/>
          <a:p>
            <a:fld id="{C3874963-793F-D045-B9DE-BFF4034ACFD8}" type="slidenum">
              <a:rPr lang="en-US" smtClean="0"/>
              <a:t>‹#›</a:t>
            </a:fld>
            <a:endParaRPr lang="en-US" dirty="0"/>
          </a:p>
        </p:txBody>
      </p:sp>
    </p:spTree>
    <p:extLst>
      <p:ext uri="{BB962C8B-B14F-4D97-AF65-F5344CB8AC3E}">
        <p14:creationId xmlns:p14="http://schemas.microsoft.com/office/powerpoint/2010/main" val="4106222158"/>
      </p:ext>
    </p:extLst>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39ADC-71E6-274C-817C-DC3B77BFDC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3F67D4-3F03-6641-BCB0-997CFBA7FE47}"/>
              </a:ext>
            </a:extLst>
          </p:cNvPr>
          <p:cNvSpPr>
            <a:spLocks noGrp="1"/>
          </p:cNvSpPr>
          <p:nvPr>
            <p:ph type="dt" sz="half" idx="10"/>
          </p:nvPr>
        </p:nvSpPr>
        <p:spPr/>
        <p:txBody>
          <a:bodyPr/>
          <a:lstStyle/>
          <a:p>
            <a:fld id="{BFFF93B8-92E3-F040-9A28-5989CE860052}" type="datetimeFigureOut">
              <a:rPr lang="en-US" smtClean="0"/>
              <a:t>8/3/2021</a:t>
            </a:fld>
            <a:endParaRPr lang="en-US" dirty="0"/>
          </a:p>
        </p:txBody>
      </p:sp>
      <p:sp>
        <p:nvSpPr>
          <p:cNvPr id="4" name="Footer Placeholder 3">
            <a:extLst>
              <a:ext uri="{FF2B5EF4-FFF2-40B4-BE49-F238E27FC236}">
                <a16:creationId xmlns:a16="http://schemas.microsoft.com/office/drawing/2014/main" id="{F40C8207-1584-754B-A932-D72519B6743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87A8C-68A4-0D45-8F82-CEC6A02C5EC7}"/>
              </a:ext>
            </a:extLst>
          </p:cNvPr>
          <p:cNvSpPr>
            <a:spLocks noGrp="1"/>
          </p:cNvSpPr>
          <p:nvPr>
            <p:ph type="sldNum" sz="quarter" idx="12"/>
          </p:nvPr>
        </p:nvSpPr>
        <p:spPr/>
        <p:txBody>
          <a:bodyPr/>
          <a:lstStyle/>
          <a:p>
            <a:fld id="{C3874963-793F-D045-B9DE-BFF4034ACFD8}" type="slidenum">
              <a:rPr lang="en-US" smtClean="0"/>
              <a:t>‹#›</a:t>
            </a:fld>
            <a:endParaRPr lang="en-US" dirty="0"/>
          </a:p>
        </p:txBody>
      </p:sp>
    </p:spTree>
    <p:extLst>
      <p:ext uri="{BB962C8B-B14F-4D97-AF65-F5344CB8AC3E}">
        <p14:creationId xmlns:p14="http://schemas.microsoft.com/office/powerpoint/2010/main" val="203455351"/>
      </p:ext>
    </p:extLst>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12456C-4812-2E4C-B7A9-A27A1127EFE1}"/>
              </a:ext>
            </a:extLst>
          </p:cNvPr>
          <p:cNvSpPr>
            <a:spLocks noGrp="1"/>
          </p:cNvSpPr>
          <p:nvPr>
            <p:ph type="dt" sz="half" idx="10"/>
          </p:nvPr>
        </p:nvSpPr>
        <p:spPr/>
        <p:txBody>
          <a:bodyPr/>
          <a:lstStyle/>
          <a:p>
            <a:fld id="{BFFF93B8-92E3-F040-9A28-5989CE860052}" type="datetimeFigureOut">
              <a:rPr lang="en-US" smtClean="0"/>
              <a:t>8/3/2021</a:t>
            </a:fld>
            <a:endParaRPr lang="en-US" dirty="0"/>
          </a:p>
        </p:txBody>
      </p:sp>
      <p:sp>
        <p:nvSpPr>
          <p:cNvPr id="3" name="Footer Placeholder 2">
            <a:extLst>
              <a:ext uri="{FF2B5EF4-FFF2-40B4-BE49-F238E27FC236}">
                <a16:creationId xmlns:a16="http://schemas.microsoft.com/office/drawing/2014/main" id="{529E7DCF-AE6B-8F4C-9A9E-535C1B43A17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2D4F7B-1F2A-C341-9F98-4A710EDBF5ED}"/>
              </a:ext>
            </a:extLst>
          </p:cNvPr>
          <p:cNvSpPr>
            <a:spLocks noGrp="1"/>
          </p:cNvSpPr>
          <p:nvPr>
            <p:ph type="sldNum" sz="quarter" idx="12"/>
          </p:nvPr>
        </p:nvSpPr>
        <p:spPr/>
        <p:txBody>
          <a:bodyPr/>
          <a:lstStyle/>
          <a:p>
            <a:fld id="{C3874963-793F-D045-B9DE-BFF4034ACFD8}" type="slidenum">
              <a:rPr lang="en-US" smtClean="0"/>
              <a:t>‹#›</a:t>
            </a:fld>
            <a:endParaRPr lang="en-US" dirty="0"/>
          </a:p>
        </p:txBody>
      </p:sp>
    </p:spTree>
    <p:extLst>
      <p:ext uri="{BB962C8B-B14F-4D97-AF65-F5344CB8AC3E}">
        <p14:creationId xmlns:p14="http://schemas.microsoft.com/office/powerpoint/2010/main" val="541153068"/>
      </p:ext>
    </p:extLst>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1AD1-3DBE-2E44-8B38-7D0DF4A62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2AC54D-0689-B648-899E-6AB0297172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324D53-05DA-934A-8367-B957821E3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2EF403-666C-9E4C-8C3F-640A3742CE9A}"/>
              </a:ext>
            </a:extLst>
          </p:cNvPr>
          <p:cNvSpPr>
            <a:spLocks noGrp="1"/>
          </p:cNvSpPr>
          <p:nvPr>
            <p:ph type="dt" sz="half" idx="10"/>
          </p:nvPr>
        </p:nvSpPr>
        <p:spPr/>
        <p:txBody>
          <a:bodyPr/>
          <a:lstStyle/>
          <a:p>
            <a:fld id="{BFFF93B8-92E3-F040-9A28-5989CE860052}" type="datetimeFigureOut">
              <a:rPr lang="en-US" smtClean="0"/>
              <a:t>8/3/2021</a:t>
            </a:fld>
            <a:endParaRPr lang="en-US" dirty="0"/>
          </a:p>
        </p:txBody>
      </p:sp>
      <p:sp>
        <p:nvSpPr>
          <p:cNvPr id="6" name="Footer Placeholder 5">
            <a:extLst>
              <a:ext uri="{FF2B5EF4-FFF2-40B4-BE49-F238E27FC236}">
                <a16:creationId xmlns:a16="http://schemas.microsoft.com/office/drawing/2014/main" id="{AB3ABA15-EE4C-684C-93C8-A80184D0659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FF6F49-BB43-194B-B62B-522B81284C1F}"/>
              </a:ext>
            </a:extLst>
          </p:cNvPr>
          <p:cNvSpPr>
            <a:spLocks noGrp="1"/>
          </p:cNvSpPr>
          <p:nvPr>
            <p:ph type="sldNum" sz="quarter" idx="12"/>
          </p:nvPr>
        </p:nvSpPr>
        <p:spPr/>
        <p:txBody>
          <a:bodyPr/>
          <a:lstStyle/>
          <a:p>
            <a:fld id="{C3874963-793F-D045-B9DE-BFF4034ACFD8}" type="slidenum">
              <a:rPr lang="en-US" smtClean="0"/>
              <a:t>‹#›</a:t>
            </a:fld>
            <a:endParaRPr lang="en-US" dirty="0"/>
          </a:p>
        </p:txBody>
      </p:sp>
    </p:spTree>
    <p:extLst>
      <p:ext uri="{BB962C8B-B14F-4D97-AF65-F5344CB8AC3E}">
        <p14:creationId xmlns:p14="http://schemas.microsoft.com/office/powerpoint/2010/main" val="2291946901"/>
      </p:ext>
    </p:extLst>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2AA8-7971-9C47-BC4C-6981DCC5F2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D2EBE3-9F5E-E147-AC2D-407F637A26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968D42-BA6D-4B46-9FBB-AC684C9D8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E6E501-79AB-074E-84A3-07E843FD2F5A}"/>
              </a:ext>
            </a:extLst>
          </p:cNvPr>
          <p:cNvSpPr>
            <a:spLocks noGrp="1"/>
          </p:cNvSpPr>
          <p:nvPr>
            <p:ph type="dt" sz="half" idx="10"/>
          </p:nvPr>
        </p:nvSpPr>
        <p:spPr/>
        <p:txBody>
          <a:bodyPr/>
          <a:lstStyle/>
          <a:p>
            <a:fld id="{BFFF93B8-92E3-F040-9A28-5989CE860052}" type="datetimeFigureOut">
              <a:rPr lang="en-US" smtClean="0"/>
              <a:t>8/3/2021</a:t>
            </a:fld>
            <a:endParaRPr lang="en-US" dirty="0"/>
          </a:p>
        </p:txBody>
      </p:sp>
      <p:sp>
        <p:nvSpPr>
          <p:cNvPr id="6" name="Footer Placeholder 5">
            <a:extLst>
              <a:ext uri="{FF2B5EF4-FFF2-40B4-BE49-F238E27FC236}">
                <a16:creationId xmlns:a16="http://schemas.microsoft.com/office/drawing/2014/main" id="{1B72601F-A921-1C48-B42F-BAD9D6666EB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F3CBE83-88A5-F94E-AFEC-1FF963F1167E}"/>
              </a:ext>
            </a:extLst>
          </p:cNvPr>
          <p:cNvSpPr>
            <a:spLocks noGrp="1"/>
          </p:cNvSpPr>
          <p:nvPr>
            <p:ph type="sldNum" sz="quarter" idx="12"/>
          </p:nvPr>
        </p:nvSpPr>
        <p:spPr/>
        <p:txBody>
          <a:bodyPr/>
          <a:lstStyle/>
          <a:p>
            <a:fld id="{C3874963-793F-D045-B9DE-BFF4034ACFD8}" type="slidenum">
              <a:rPr lang="en-US" smtClean="0"/>
              <a:t>‹#›</a:t>
            </a:fld>
            <a:endParaRPr lang="en-US" dirty="0"/>
          </a:p>
        </p:txBody>
      </p:sp>
    </p:spTree>
    <p:extLst>
      <p:ext uri="{BB962C8B-B14F-4D97-AF65-F5344CB8AC3E}">
        <p14:creationId xmlns:p14="http://schemas.microsoft.com/office/powerpoint/2010/main" val="3332471236"/>
      </p:ext>
    </p:extLst>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6765E8-B931-4745-8A31-CE6F562F90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AF3733-BD13-834A-98CE-4F31524837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2E8F1-1438-2B48-84B0-1784A7C22C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F93B8-92E3-F040-9A28-5989CE860052}" type="datetimeFigureOut">
              <a:rPr lang="en-US" smtClean="0"/>
              <a:t>8/3/2021</a:t>
            </a:fld>
            <a:endParaRPr lang="en-US" dirty="0"/>
          </a:p>
        </p:txBody>
      </p:sp>
      <p:sp>
        <p:nvSpPr>
          <p:cNvPr id="5" name="Footer Placeholder 4">
            <a:extLst>
              <a:ext uri="{FF2B5EF4-FFF2-40B4-BE49-F238E27FC236}">
                <a16:creationId xmlns:a16="http://schemas.microsoft.com/office/drawing/2014/main" id="{71C76E27-466E-774D-829B-29DEDDC04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10A61E5-3DBB-6E4E-9D48-34D7666B2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74963-793F-D045-B9DE-BFF4034ACFD8}" type="slidenum">
              <a:rPr lang="en-US" smtClean="0"/>
              <a:t>‹#›</a:t>
            </a:fld>
            <a:endParaRPr lang="en-US" dirty="0"/>
          </a:p>
        </p:txBody>
      </p:sp>
    </p:spTree>
    <p:extLst>
      <p:ext uri="{BB962C8B-B14F-4D97-AF65-F5344CB8AC3E}">
        <p14:creationId xmlns:p14="http://schemas.microsoft.com/office/powerpoint/2010/main" val="712731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72" r:id="rId15"/>
    <p:sldLayoutId id="2147483663" r:id="rId16"/>
    <p:sldLayoutId id="2147483664" r:id="rId17"/>
    <p:sldLayoutId id="2147483666" r:id="rId18"/>
    <p:sldLayoutId id="2147483671" r:id="rId19"/>
    <p:sldLayoutId id="2147483667" r:id="rId20"/>
    <p:sldLayoutId id="2147483670" r:id="rId21"/>
    <p:sldLayoutId id="2147483668" r:id="rId22"/>
    <p:sldLayoutId id="2147483669" r:id="rId23"/>
    <p:sldLayoutId id="2147483665" r:id="rId24"/>
  </p:sldLayoutIdLst>
  <p:transition>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hyperlink" Target="https://www.vhda.com/BusinessPartners/PropertyOwnersManagers/Pages/rentrelief.aspx" TargetMode="Externa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hyperlink" Target="https://drive.google.com/file/d/1C4PJL6Nt8RyB8UhnNcI1i5gtxo6BsCEH/view" TargetMode="Externa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hhccommunity.force.com/tenant/s/?language=en_US#_gl=1*1jfr8xx*_ga*MTAyMTE4MDk2MS4xNjI1Njk3Nzk5*_ga_11VZKTJ7VG*MTYyNjE5Nzg1MC4zLjEuMTYyNjE5Nzk0OC4w" TargetMode="Externa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844B59-33C3-2545-9D2D-1946B72F9F55}"/>
              </a:ext>
            </a:extLst>
          </p:cNvPr>
          <p:cNvSpPr txBox="1"/>
          <p:nvPr/>
        </p:nvSpPr>
        <p:spPr>
          <a:xfrm>
            <a:off x="-249382" y="366062"/>
            <a:ext cx="11025931" cy="1446550"/>
          </a:xfrm>
          <a:prstGeom prst="rect">
            <a:avLst/>
          </a:prstGeom>
          <a:noFill/>
        </p:spPr>
        <p:txBody>
          <a:bodyPr wrap="square" rtlCol="0">
            <a:spAutoFit/>
          </a:bodyPr>
          <a:lstStyle/>
          <a:p>
            <a:pPr algn="r"/>
            <a:r>
              <a:rPr lang="en-US" sz="4400" b="1" dirty="0">
                <a:solidFill>
                  <a:schemeClr val="bg1"/>
                </a:solidFill>
                <a:latin typeface="Montserrat" panose="02000505000000020004" pitchFamily="2" charset="77"/>
              </a:rPr>
              <a:t>Emergency Rental </a:t>
            </a:r>
          </a:p>
          <a:p>
            <a:pPr algn="r"/>
            <a:r>
              <a:rPr lang="en-US" sz="4400" b="1" dirty="0">
                <a:solidFill>
                  <a:schemeClr val="bg1"/>
                </a:solidFill>
                <a:latin typeface="Montserrat" panose="02000505000000020004" pitchFamily="2" charset="77"/>
              </a:rPr>
              <a:t>Assistance Implementation</a:t>
            </a:r>
          </a:p>
        </p:txBody>
      </p:sp>
      <p:sp>
        <p:nvSpPr>
          <p:cNvPr id="7" name="TextBox 6">
            <a:extLst>
              <a:ext uri="{FF2B5EF4-FFF2-40B4-BE49-F238E27FC236}">
                <a16:creationId xmlns:a16="http://schemas.microsoft.com/office/drawing/2014/main" id="{1408C053-5A07-1C4D-837D-59649AB14729}"/>
              </a:ext>
            </a:extLst>
          </p:cNvPr>
          <p:cNvSpPr txBox="1"/>
          <p:nvPr/>
        </p:nvSpPr>
        <p:spPr>
          <a:xfrm>
            <a:off x="3405352" y="3429000"/>
            <a:ext cx="7371197" cy="523220"/>
          </a:xfrm>
          <a:prstGeom prst="rect">
            <a:avLst/>
          </a:prstGeom>
          <a:noFill/>
        </p:spPr>
        <p:txBody>
          <a:bodyPr wrap="square" rtlCol="0">
            <a:spAutoFit/>
          </a:bodyPr>
          <a:lstStyle/>
          <a:p>
            <a:pPr algn="r"/>
            <a:r>
              <a:rPr lang="en-US" sz="2800" b="1" dirty="0">
                <a:solidFill>
                  <a:schemeClr val="bg1"/>
                </a:solidFill>
                <a:latin typeface="Montserrat" panose="02000505000000020004" pitchFamily="2" charset="77"/>
              </a:rPr>
              <a:t>Lisa Blackwell, Vice President Housing Policy</a:t>
            </a:r>
          </a:p>
        </p:txBody>
      </p:sp>
      <p:sp>
        <p:nvSpPr>
          <p:cNvPr id="8" name="TextBox 7">
            <a:extLst>
              <a:ext uri="{FF2B5EF4-FFF2-40B4-BE49-F238E27FC236}">
                <a16:creationId xmlns:a16="http://schemas.microsoft.com/office/drawing/2014/main" id="{426A21B2-D7AE-2A44-9896-15FEB191BF42}"/>
              </a:ext>
            </a:extLst>
          </p:cNvPr>
          <p:cNvSpPr txBox="1"/>
          <p:nvPr/>
        </p:nvSpPr>
        <p:spPr>
          <a:xfrm>
            <a:off x="4443843" y="3952220"/>
            <a:ext cx="6332706" cy="400110"/>
          </a:xfrm>
          <a:prstGeom prst="rect">
            <a:avLst/>
          </a:prstGeom>
          <a:noFill/>
        </p:spPr>
        <p:txBody>
          <a:bodyPr wrap="square" rtlCol="0">
            <a:spAutoFit/>
          </a:bodyPr>
          <a:lstStyle/>
          <a:p>
            <a:pPr algn="r"/>
            <a:r>
              <a:rPr lang="en-US" sz="2000" dirty="0">
                <a:solidFill>
                  <a:schemeClr val="bg1"/>
                </a:solidFill>
                <a:latin typeface="Montserrat" panose="02000505000000020004" pitchFamily="2" charset="77"/>
              </a:rPr>
              <a:t>NATIONAL MULTIFAMILY HOUSING COUNCIL</a:t>
            </a:r>
            <a:endParaRPr lang="en-US" sz="2000" baseline="30000" dirty="0">
              <a:solidFill>
                <a:schemeClr val="bg1"/>
              </a:solidFill>
              <a:latin typeface="Montserrat" panose="02000505000000020004" pitchFamily="2" charset="77"/>
            </a:endParaRPr>
          </a:p>
        </p:txBody>
      </p:sp>
      <p:pic>
        <p:nvPicPr>
          <p:cNvPr id="5" name="Picture 4">
            <a:extLst>
              <a:ext uri="{FF2B5EF4-FFF2-40B4-BE49-F238E27FC236}">
                <a16:creationId xmlns:a16="http://schemas.microsoft.com/office/drawing/2014/main" id="{EAC55DB5-A6CA-D745-9691-24A3B5F588CB}"/>
              </a:ext>
            </a:extLst>
          </p:cNvPr>
          <p:cNvPicPr>
            <a:picLocks noChangeAspect="1"/>
          </p:cNvPicPr>
          <p:nvPr/>
        </p:nvPicPr>
        <p:blipFill>
          <a:blip r:embed="rId2"/>
          <a:stretch>
            <a:fillRect/>
          </a:stretch>
        </p:blipFill>
        <p:spPr>
          <a:xfrm>
            <a:off x="8529401" y="6310550"/>
            <a:ext cx="1279616" cy="443603"/>
          </a:xfrm>
          <a:prstGeom prst="rect">
            <a:avLst/>
          </a:prstGeom>
        </p:spPr>
      </p:pic>
    </p:spTree>
    <p:extLst>
      <p:ext uri="{BB962C8B-B14F-4D97-AF65-F5344CB8AC3E}">
        <p14:creationId xmlns:p14="http://schemas.microsoft.com/office/powerpoint/2010/main" val="904174396"/>
      </p:ext>
    </p:extLst>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39;p48">
            <a:extLst>
              <a:ext uri="{FF2B5EF4-FFF2-40B4-BE49-F238E27FC236}">
                <a16:creationId xmlns:a16="http://schemas.microsoft.com/office/drawing/2014/main" id="{5C74A79D-80FD-B641-9D62-D2BDF3A652C9}"/>
              </a:ext>
            </a:extLst>
          </p:cNvPr>
          <p:cNvSpPr txBox="1"/>
          <p:nvPr/>
        </p:nvSpPr>
        <p:spPr>
          <a:xfrm>
            <a:off x="15651" y="1124626"/>
            <a:ext cx="8456700" cy="19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0" i="0" u="none" strike="noStrike" cap="none" dirty="0">
              <a:solidFill>
                <a:srgbClr val="FFFFFF"/>
              </a:solidFill>
              <a:latin typeface="Impact"/>
              <a:ea typeface="Impact"/>
              <a:cs typeface="Impact"/>
              <a:sym typeface="Impact"/>
            </a:endParaRPr>
          </a:p>
        </p:txBody>
      </p:sp>
      <p:sp>
        <p:nvSpPr>
          <p:cNvPr id="8" name="Google Shape;340;p48">
            <a:extLst>
              <a:ext uri="{FF2B5EF4-FFF2-40B4-BE49-F238E27FC236}">
                <a16:creationId xmlns:a16="http://schemas.microsoft.com/office/drawing/2014/main" id="{3CD537E2-DC0A-D545-B5A7-67ED201929A0}"/>
              </a:ext>
            </a:extLst>
          </p:cNvPr>
          <p:cNvSpPr txBox="1"/>
          <p:nvPr/>
        </p:nvSpPr>
        <p:spPr>
          <a:xfrm>
            <a:off x="500075" y="481876"/>
            <a:ext cx="9728142" cy="46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800" b="1" dirty="0">
                <a:solidFill>
                  <a:srgbClr val="52121E"/>
                </a:solidFill>
                <a:latin typeface="Montserrat" panose="02000505000000020004" pitchFamily="2" charset="77"/>
                <a:ea typeface="Montserrat"/>
                <a:cs typeface="Montserrat"/>
                <a:sym typeface="Montserrat"/>
              </a:rPr>
              <a:t>Emergency Rental Assistance Program Implementation</a:t>
            </a:r>
            <a:endParaRPr sz="2800" b="1" i="0" u="none" strike="noStrike" cap="none" dirty="0">
              <a:solidFill>
                <a:srgbClr val="52121E"/>
              </a:solidFill>
              <a:latin typeface="Montserrat" panose="02000505000000020004" pitchFamily="2" charset="77"/>
              <a:ea typeface="Montserrat"/>
              <a:cs typeface="Montserrat"/>
              <a:sym typeface="Montserrat"/>
            </a:endParaRPr>
          </a:p>
        </p:txBody>
      </p:sp>
      <p:cxnSp>
        <p:nvCxnSpPr>
          <p:cNvPr id="10" name="Google Shape;341;p48">
            <a:extLst>
              <a:ext uri="{FF2B5EF4-FFF2-40B4-BE49-F238E27FC236}">
                <a16:creationId xmlns:a16="http://schemas.microsoft.com/office/drawing/2014/main" id="{DBA28DE0-6947-B44B-9D0F-7E0ACC0A8C1C}"/>
              </a:ext>
            </a:extLst>
          </p:cNvPr>
          <p:cNvCxnSpPr>
            <a:cxnSpLocks/>
          </p:cNvCxnSpPr>
          <p:nvPr/>
        </p:nvCxnSpPr>
        <p:spPr>
          <a:xfrm>
            <a:off x="612590" y="1121651"/>
            <a:ext cx="3970427" cy="0"/>
          </a:xfrm>
          <a:prstGeom prst="straightConnector1">
            <a:avLst/>
          </a:prstGeom>
          <a:noFill/>
          <a:ln w="63500" cap="flat" cmpd="sng">
            <a:solidFill>
              <a:srgbClr val="EA2326"/>
            </a:solidFill>
            <a:prstDash val="solid"/>
            <a:round/>
            <a:headEnd type="none" w="sm" len="sm"/>
            <a:tailEnd type="none" w="sm" len="sm"/>
          </a:ln>
        </p:spPr>
      </p:cxnSp>
      <p:sp>
        <p:nvSpPr>
          <p:cNvPr id="6" name="Google Shape;178;p41">
            <a:extLst>
              <a:ext uri="{FF2B5EF4-FFF2-40B4-BE49-F238E27FC236}">
                <a16:creationId xmlns:a16="http://schemas.microsoft.com/office/drawing/2014/main" id="{81DB9DCB-A0BF-1A4F-B9A9-7FE999EDC35F}"/>
              </a:ext>
            </a:extLst>
          </p:cNvPr>
          <p:cNvSpPr txBox="1"/>
          <p:nvPr/>
        </p:nvSpPr>
        <p:spPr>
          <a:xfrm>
            <a:off x="907944" y="1828147"/>
            <a:ext cx="9320273" cy="4049659"/>
          </a:xfrm>
          <a:prstGeom prst="rect">
            <a:avLst/>
          </a:prstGeom>
          <a:noFill/>
          <a:ln>
            <a:noFill/>
          </a:ln>
        </p:spPr>
        <p:txBody>
          <a:bodyPr spcFirstLastPara="1" wrap="square" lIns="121900" tIns="121900" rIns="121900" bIns="121900" anchor="t" anchorCtr="0">
            <a:noAutofit/>
          </a:bodyPr>
          <a:lstStyle/>
          <a:p>
            <a:r>
              <a:rPr lang="en-US" sz="2400" b="1" u="sng" dirty="0">
                <a:solidFill>
                  <a:srgbClr val="52121E"/>
                </a:solidFill>
              </a:rPr>
              <a:t>Recommendations Regarding Administrative Concerns:</a:t>
            </a:r>
          </a:p>
          <a:p>
            <a:endParaRPr lang="en-US" sz="1200" dirty="0">
              <a:solidFill>
                <a:srgbClr val="52121E"/>
              </a:solidFill>
            </a:endParaRPr>
          </a:p>
          <a:p>
            <a:r>
              <a:rPr lang="en-US" sz="1200" b="1" dirty="0">
                <a:solidFill>
                  <a:srgbClr val="52121E"/>
                </a:solidFill>
              </a:rPr>
              <a:t> </a:t>
            </a:r>
            <a:endParaRPr lang="en-US" sz="1200" dirty="0">
              <a:solidFill>
                <a:srgbClr val="52121E"/>
              </a:solidFill>
            </a:endParaRPr>
          </a:p>
          <a:p>
            <a:pPr marL="285750" lvl="0" indent="-285750">
              <a:buFont typeface="Arial" panose="020B0604020202020204" pitchFamily="34" charset="0"/>
              <a:buChar char="•"/>
            </a:pPr>
            <a:r>
              <a:rPr lang="en-US" sz="2000" b="1" dirty="0">
                <a:solidFill>
                  <a:srgbClr val="52121E"/>
                </a:solidFill>
              </a:rPr>
              <a:t>Administering entities </a:t>
            </a:r>
            <a:r>
              <a:rPr lang="en-US" sz="2000" dirty="0">
                <a:solidFill>
                  <a:srgbClr val="52121E"/>
                </a:solidFill>
              </a:rPr>
              <a:t>– in some cases lack the staff to process the applications or provide assistance to residents or owners as to their application status.</a:t>
            </a:r>
          </a:p>
          <a:p>
            <a:pPr marL="285750" lvl="0" indent="-285750">
              <a:buFont typeface="Arial" panose="020B0604020202020204" pitchFamily="34" charset="0"/>
              <a:buChar char="•"/>
            </a:pPr>
            <a:endParaRPr lang="en-US" sz="1200" dirty="0">
              <a:solidFill>
                <a:srgbClr val="52121E"/>
              </a:solidFill>
            </a:endParaRPr>
          </a:p>
          <a:p>
            <a:pPr marL="285750" lvl="0" indent="-285750">
              <a:buFont typeface="Arial" panose="020B0604020202020204" pitchFamily="34" charset="0"/>
              <a:buChar char="•"/>
            </a:pPr>
            <a:r>
              <a:rPr lang="en-US" sz="2000" b="1" dirty="0">
                <a:solidFill>
                  <a:srgbClr val="52121E"/>
                </a:solidFill>
              </a:rPr>
              <a:t>Allow for safe harbors by which states, localities, and program participants may operate in good faith and within the intent of the legislation. </a:t>
            </a:r>
            <a:r>
              <a:rPr lang="en-US" sz="2000" dirty="0">
                <a:solidFill>
                  <a:srgbClr val="52121E"/>
                </a:solidFill>
              </a:rPr>
              <a:t>The overarching goal should be to assemble reasonable supporting documentation to enable the assistance to flow quickly and efficiently.</a:t>
            </a:r>
          </a:p>
          <a:p>
            <a:endParaRPr lang="en-US" sz="1600" dirty="0">
              <a:latin typeface="Montserrat" panose="02000505000000020004" pitchFamily="2" charset="77"/>
            </a:endParaRPr>
          </a:p>
        </p:txBody>
      </p:sp>
    </p:spTree>
    <p:extLst>
      <p:ext uri="{BB962C8B-B14F-4D97-AF65-F5344CB8AC3E}">
        <p14:creationId xmlns:p14="http://schemas.microsoft.com/office/powerpoint/2010/main" val="2924106309"/>
      </p:ext>
    </p:extLst>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39;p48">
            <a:extLst>
              <a:ext uri="{FF2B5EF4-FFF2-40B4-BE49-F238E27FC236}">
                <a16:creationId xmlns:a16="http://schemas.microsoft.com/office/drawing/2014/main" id="{5C74A79D-80FD-B641-9D62-D2BDF3A652C9}"/>
              </a:ext>
            </a:extLst>
          </p:cNvPr>
          <p:cNvSpPr txBox="1"/>
          <p:nvPr/>
        </p:nvSpPr>
        <p:spPr>
          <a:xfrm>
            <a:off x="15651" y="1124626"/>
            <a:ext cx="8456700" cy="19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0" i="0" u="none" strike="noStrike" cap="none" dirty="0">
              <a:solidFill>
                <a:srgbClr val="FFFFFF"/>
              </a:solidFill>
              <a:latin typeface="Impact"/>
              <a:ea typeface="Impact"/>
              <a:cs typeface="Impact"/>
              <a:sym typeface="Impact"/>
            </a:endParaRPr>
          </a:p>
        </p:txBody>
      </p:sp>
      <p:sp>
        <p:nvSpPr>
          <p:cNvPr id="8" name="Google Shape;340;p48">
            <a:extLst>
              <a:ext uri="{FF2B5EF4-FFF2-40B4-BE49-F238E27FC236}">
                <a16:creationId xmlns:a16="http://schemas.microsoft.com/office/drawing/2014/main" id="{3CD537E2-DC0A-D545-B5A7-67ED201929A0}"/>
              </a:ext>
            </a:extLst>
          </p:cNvPr>
          <p:cNvSpPr txBox="1"/>
          <p:nvPr/>
        </p:nvSpPr>
        <p:spPr>
          <a:xfrm>
            <a:off x="500075" y="481876"/>
            <a:ext cx="9728142" cy="46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800" b="1" dirty="0">
                <a:solidFill>
                  <a:srgbClr val="52121E"/>
                </a:solidFill>
                <a:latin typeface="Montserrat" panose="02000505000000020004" pitchFamily="2" charset="77"/>
                <a:ea typeface="Montserrat"/>
                <a:cs typeface="Montserrat"/>
                <a:sym typeface="Montserrat"/>
              </a:rPr>
              <a:t>Emergency Rental Assistance Program Implementation</a:t>
            </a:r>
            <a:endParaRPr sz="2800" b="1" i="0" u="none" strike="noStrike" cap="none" dirty="0">
              <a:solidFill>
                <a:srgbClr val="52121E"/>
              </a:solidFill>
              <a:latin typeface="Montserrat" panose="02000505000000020004" pitchFamily="2" charset="77"/>
              <a:ea typeface="Montserrat"/>
              <a:cs typeface="Montserrat"/>
              <a:sym typeface="Montserrat"/>
            </a:endParaRPr>
          </a:p>
        </p:txBody>
      </p:sp>
      <p:cxnSp>
        <p:nvCxnSpPr>
          <p:cNvPr id="10" name="Google Shape;341;p48">
            <a:extLst>
              <a:ext uri="{FF2B5EF4-FFF2-40B4-BE49-F238E27FC236}">
                <a16:creationId xmlns:a16="http://schemas.microsoft.com/office/drawing/2014/main" id="{DBA28DE0-6947-B44B-9D0F-7E0ACC0A8C1C}"/>
              </a:ext>
            </a:extLst>
          </p:cNvPr>
          <p:cNvCxnSpPr>
            <a:cxnSpLocks/>
          </p:cNvCxnSpPr>
          <p:nvPr/>
        </p:nvCxnSpPr>
        <p:spPr>
          <a:xfrm>
            <a:off x="612590" y="1121651"/>
            <a:ext cx="3970427" cy="0"/>
          </a:xfrm>
          <a:prstGeom prst="straightConnector1">
            <a:avLst/>
          </a:prstGeom>
          <a:noFill/>
          <a:ln w="63500" cap="flat" cmpd="sng">
            <a:solidFill>
              <a:srgbClr val="EA2326"/>
            </a:solidFill>
            <a:prstDash val="solid"/>
            <a:round/>
            <a:headEnd type="none" w="sm" len="sm"/>
            <a:tailEnd type="none" w="sm" len="sm"/>
          </a:ln>
        </p:spPr>
      </p:cxnSp>
      <p:sp>
        <p:nvSpPr>
          <p:cNvPr id="6" name="Google Shape;178;p41">
            <a:extLst>
              <a:ext uri="{FF2B5EF4-FFF2-40B4-BE49-F238E27FC236}">
                <a16:creationId xmlns:a16="http://schemas.microsoft.com/office/drawing/2014/main" id="{81DB9DCB-A0BF-1A4F-B9A9-7FE999EDC35F}"/>
              </a:ext>
            </a:extLst>
          </p:cNvPr>
          <p:cNvSpPr txBox="1"/>
          <p:nvPr/>
        </p:nvSpPr>
        <p:spPr>
          <a:xfrm>
            <a:off x="907944" y="1830077"/>
            <a:ext cx="9320273" cy="4049659"/>
          </a:xfrm>
          <a:prstGeom prst="rect">
            <a:avLst/>
          </a:prstGeom>
          <a:noFill/>
          <a:ln>
            <a:noFill/>
          </a:ln>
        </p:spPr>
        <p:txBody>
          <a:bodyPr spcFirstLastPara="1" wrap="square" lIns="121900" tIns="121900" rIns="121900" bIns="121900" anchor="t" anchorCtr="0">
            <a:noAutofit/>
          </a:bodyPr>
          <a:lstStyle/>
          <a:p>
            <a:r>
              <a:rPr lang="en-US" sz="2400" b="1" u="sng" dirty="0">
                <a:solidFill>
                  <a:srgbClr val="52121E"/>
                </a:solidFill>
              </a:rPr>
              <a:t>Recommendations Regarding Administrative Concerns:</a:t>
            </a:r>
          </a:p>
          <a:p>
            <a:endParaRPr lang="en-US" sz="1200" dirty="0">
              <a:solidFill>
                <a:srgbClr val="52121E"/>
              </a:solidFill>
            </a:endParaRPr>
          </a:p>
          <a:p>
            <a:r>
              <a:rPr lang="en-US" sz="1200" b="1" dirty="0">
                <a:solidFill>
                  <a:srgbClr val="52121E"/>
                </a:solidFill>
              </a:rPr>
              <a:t> </a:t>
            </a:r>
            <a:endParaRPr lang="en-US" sz="1200" dirty="0">
              <a:solidFill>
                <a:srgbClr val="52121E"/>
              </a:solidFill>
            </a:endParaRPr>
          </a:p>
          <a:p>
            <a:pPr marL="285750" lvl="0" indent="-285750">
              <a:buFont typeface="Arial" panose="020B0604020202020204" pitchFamily="34" charset="0"/>
              <a:buChar char="•"/>
            </a:pPr>
            <a:r>
              <a:rPr lang="en-US" sz="2000" b="1" dirty="0">
                <a:solidFill>
                  <a:srgbClr val="52121E"/>
                </a:solidFill>
              </a:rPr>
              <a:t>Ensure broad distribution of funds across rural, suburban and urban markets, and to all property types – small, medium and large </a:t>
            </a:r>
            <a:r>
              <a:rPr lang="en-US" sz="2000" dirty="0">
                <a:solidFill>
                  <a:srgbClr val="52121E"/>
                </a:solidFill>
              </a:rPr>
              <a:t>– including residents in manufactured housing communities and housing cooperatives.</a:t>
            </a:r>
          </a:p>
          <a:p>
            <a:pPr marL="285750" lvl="0" indent="-285750">
              <a:buFont typeface="Arial" panose="020B0604020202020204" pitchFamily="34" charset="0"/>
              <a:buChar char="•"/>
            </a:pPr>
            <a:endParaRPr lang="en-US" sz="1200" dirty="0">
              <a:solidFill>
                <a:srgbClr val="52121E"/>
              </a:solidFill>
            </a:endParaRPr>
          </a:p>
          <a:p>
            <a:pPr marL="285750" lvl="0" indent="-285750">
              <a:buFont typeface="Arial" panose="020B0604020202020204" pitchFamily="34" charset="0"/>
              <a:buChar char="•"/>
            </a:pPr>
            <a:r>
              <a:rPr lang="en-US" sz="2000" b="1" dirty="0">
                <a:solidFill>
                  <a:srgbClr val="52121E"/>
                </a:solidFill>
              </a:rPr>
              <a:t>Establish Recertification Criteria </a:t>
            </a:r>
            <a:r>
              <a:rPr lang="en-US" sz="2000" dirty="0">
                <a:solidFill>
                  <a:srgbClr val="52121E"/>
                </a:solidFill>
              </a:rPr>
              <a:t>- Establish criteria allowing those who have received assistance to recertify continuing need in future months.</a:t>
            </a:r>
          </a:p>
          <a:p>
            <a:pPr marL="285750" lvl="0" indent="-285750">
              <a:buFont typeface="Arial" panose="020B0604020202020204" pitchFamily="34" charset="0"/>
              <a:buChar char="•"/>
            </a:pPr>
            <a:endParaRPr lang="en-US" sz="1200" dirty="0">
              <a:solidFill>
                <a:srgbClr val="52121E"/>
              </a:solidFill>
            </a:endParaRPr>
          </a:p>
          <a:p>
            <a:pPr marL="285750" lvl="0" indent="-285750">
              <a:buFont typeface="Arial" panose="020B0604020202020204" pitchFamily="34" charset="0"/>
              <a:buChar char="•"/>
            </a:pPr>
            <a:r>
              <a:rPr lang="en-US" sz="2000" b="1" dirty="0">
                <a:solidFill>
                  <a:srgbClr val="52121E"/>
                </a:solidFill>
              </a:rPr>
              <a:t>Upgrade/Streamline Technology </a:t>
            </a:r>
            <a:r>
              <a:rPr lang="en-US" sz="2000" dirty="0">
                <a:solidFill>
                  <a:srgbClr val="52121E"/>
                </a:solidFill>
              </a:rPr>
              <a:t>– One of the biggest impediments is the software administering entities are using to implement the program.  </a:t>
            </a:r>
          </a:p>
          <a:p>
            <a:endParaRPr lang="en-US" sz="1600" dirty="0">
              <a:latin typeface="Montserrat" panose="02000505000000020004" pitchFamily="2" charset="77"/>
            </a:endParaRPr>
          </a:p>
        </p:txBody>
      </p:sp>
    </p:spTree>
    <p:extLst>
      <p:ext uri="{BB962C8B-B14F-4D97-AF65-F5344CB8AC3E}">
        <p14:creationId xmlns:p14="http://schemas.microsoft.com/office/powerpoint/2010/main" val="2331719830"/>
      </p:ext>
    </p:extLst>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39;p48">
            <a:extLst>
              <a:ext uri="{FF2B5EF4-FFF2-40B4-BE49-F238E27FC236}">
                <a16:creationId xmlns:a16="http://schemas.microsoft.com/office/drawing/2014/main" id="{5C74A79D-80FD-B641-9D62-D2BDF3A652C9}"/>
              </a:ext>
            </a:extLst>
          </p:cNvPr>
          <p:cNvSpPr txBox="1"/>
          <p:nvPr/>
        </p:nvSpPr>
        <p:spPr>
          <a:xfrm>
            <a:off x="15651" y="1124626"/>
            <a:ext cx="8456700" cy="19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0" i="0" u="none" strike="noStrike" cap="none" dirty="0">
              <a:solidFill>
                <a:srgbClr val="FFFFFF"/>
              </a:solidFill>
              <a:latin typeface="Impact"/>
              <a:ea typeface="Impact"/>
              <a:cs typeface="Impact"/>
              <a:sym typeface="Impact"/>
            </a:endParaRPr>
          </a:p>
        </p:txBody>
      </p:sp>
      <p:sp>
        <p:nvSpPr>
          <p:cNvPr id="8" name="Google Shape;340;p48">
            <a:extLst>
              <a:ext uri="{FF2B5EF4-FFF2-40B4-BE49-F238E27FC236}">
                <a16:creationId xmlns:a16="http://schemas.microsoft.com/office/drawing/2014/main" id="{3CD537E2-DC0A-D545-B5A7-67ED201929A0}"/>
              </a:ext>
            </a:extLst>
          </p:cNvPr>
          <p:cNvSpPr txBox="1"/>
          <p:nvPr/>
        </p:nvSpPr>
        <p:spPr>
          <a:xfrm>
            <a:off x="500075" y="150400"/>
            <a:ext cx="9728142" cy="46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800" b="1" dirty="0">
                <a:solidFill>
                  <a:srgbClr val="52121E"/>
                </a:solidFill>
                <a:latin typeface="Montserrat" panose="02000505000000020004" pitchFamily="2" charset="77"/>
                <a:ea typeface="Montserrat"/>
                <a:cs typeface="Montserrat"/>
                <a:sym typeface="Montserrat"/>
              </a:rPr>
              <a:t>What has worked about emergency rental assistance so far and where has it worked?</a:t>
            </a:r>
            <a:endParaRPr sz="2800" b="1" i="0" u="none" strike="noStrike" cap="none" dirty="0">
              <a:solidFill>
                <a:srgbClr val="52121E"/>
              </a:solidFill>
              <a:latin typeface="Montserrat" panose="02000505000000020004" pitchFamily="2" charset="77"/>
              <a:ea typeface="Montserrat"/>
              <a:cs typeface="Montserrat"/>
              <a:sym typeface="Montserrat"/>
            </a:endParaRPr>
          </a:p>
        </p:txBody>
      </p:sp>
      <p:cxnSp>
        <p:nvCxnSpPr>
          <p:cNvPr id="10" name="Google Shape;341;p48">
            <a:extLst>
              <a:ext uri="{FF2B5EF4-FFF2-40B4-BE49-F238E27FC236}">
                <a16:creationId xmlns:a16="http://schemas.microsoft.com/office/drawing/2014/main" id="{DBA28DE0-6947-B44B-9D0F-7E0ACC0A8C1C}"/>
              </a:ext>
            </a:extLst>
          </p:cNvPr>
          <p:cNvCxnSpPr>
            <a:cxnSpLocks/>
          </p:cNvCxnSpPr>
          <p:nvPr/>
        </p:nvCxnSpPr>
        <p:spPr>
          <a:xfrm>
            <a:off x="612590" y="1121651"/>
            <a:ext cx="3970427" cy="0"/>
          </a:xfrm>
          <a:prstGeom prst="straightConnector1">
            <a:avLst/>
          </a:prstGeom>
          <a:noFill/>
          <a:ln w="63500" cap="flat" cmpd="sng">
            <a:solidFill>
              <a:srgbClr val="EA2326"/>
            </a:solidFill>
            <a:prstDash val="solid"/>
            <a:round/>
            <a:headEnd type="none" w="sm" len="sm"/>
            <a:tailEnd type="none" w="sm" len="sm"/>
          </a:ln>
        </p:spPr>
      </p:cxnSp>
      <p:sp>
        <p:nvSpPr>
          <p:cNvPr id="6" name="Google Shape;178;p41">
            <a:extLst>
              <a:ext uri="{FF2B5EF4-FFF2-40B4-BE49-F238E27FC236}">
                <a16:creationId xmlns:a16="http://schemas.microsoft.com/office/drawing/2014/main" id="{81DB9DCB-A0BF-1A4F-B9A9-7FE999EDC35F}"/>
              </a:ext>
            </a:extLst>
          </p:cNvPr>
          <p:cNvSpPr txBox="1"/>
          <p:nvPr/>
        </p:nvSpPr>
        <p:spPr>
          <a:xfrm>
            <a:off x="907944" y="1630303"/>
            <a:ext cx="9320273" cy="4049659"/>
          </a:xfrm>
          <a:prstGeom prst="rect">
            <a:avLst/>
          </a:prstGeom>
          <a:noFill/>
          <a:ln>
            <a:noFill/>
          </a:ln>
        </p:spPr>
        <p:txBody>
          <a:bodyPr spcFirstLastPara="1" wrap="square" lIns="121900" tIns="121900" rIns="121900" bIns="121900" anchor="t" anchorCtr="0">
            <a:noAutofit/>
          </a:bodyPr>
          <a:lstStyle/>
          <a:p>
            <a:r>
              <a:rPr lang="en-US" sz="1600" u="sng" dirty="0">
                <a:solidFill>
                  <a:srgbClr val="52121E"/>
                </a:solidFill>
                <a:latin typeface="Gotham Narrow SSm A"/>
                <a:hlinkClick r:id="rId2">
                  <a:extLst>
                    <a:ext uri="{A12FA001-AC4F-418D-AE19-62706E023703}">
                      <ahyp:hlinkClr xmlns:ahyp="http://schemas.microsoft.com/office/drawing/2018/hyperlinkcolor" val="tx"/>
                    </a:ext>
                  </a:extLst>
                </a:hlinkClick>
              </a:rPr>
              <a:t>Virginia’s Rent Relief Program</a:t>
            </a:r>
            <a:r>
              <a:rPr lang="en-US" sz="1600" dirty="0">
                <a:solidFill>
                  <a:srgbClr val="52121E"/>
                </a:solidFill>
                <a:latin typeface="Gotham Narrow SSm A"/>
              </a:rPr>
              <a:t> (RRP)</a:t>
            </a:r>
          </a:p>
          <a:p>
            <a:endParaRPr lang="en-US" sz="1600" dirty="0">
              <a:solidFill>
                <a:srgbClr val="52121E"/>
              </a:solidFill>
              <a:latin typeface="Gotham Narrow SSm A"/>
            </a:endParaRPr>
          </a:p>
          <a:p>
            <a:r>
              <a:rPr lang="en-US" sz="1600" b="1" dirty="0">
                <a:solidFill>
                  <a:srgbClr val="52121E"/>
                </a:solidFill>
                <a:latin typeface="Gotham Narrow SSm A"/>
              </a:rPr>
              <a:t>Allows Management Companies to Remit on Behalf of Residents </a:t>
            </a:r>
            <a:r>
              <a:rPr lang="en-US" sz="1600" i="1" dirty="0">
                <a:solidFill>
                  <a:srgbClr val="52121E"/>
                </a:solidFill>
                <a:latin typeface="Gotham Narrow SSm A"/>
              </a:rPr>
              <a:t>- </a:t>
            </a:r>
            <a:r>
              <a:rPr lang="en-US" sz="1600" dirty="0">
                <a:solidFill>
                  <a:srgbClr val="52121E"/>
                </a:solidFill>
                <a:latin typeface="Gotham Narrow SSm A"/>
              </a:rPr>
              <a:t>One key procedure of Virginia’s RRP is allowing management companies to remit on behalf of residents with consent. The program approval process takes approximately 45 days with payment received within 15 days resulting in an approximate 60 day turn around.</a:t>
            </a:r>
          </a:p>
          <a:p>
            <a:endParaRPr lang="en-US" sz="1600" dirty="0">
              <a:solidFill>
                <a:srgbClr val="52121E"/>
              </a:solidFill>
              <a:latin typeface="Gotham Narrow SSm A"/>
            </a:endParaRPr>
          </a:p>
          <a:p>
            <a:r>
              <a:rPr lang="en-US" sz="1600" b="1" dirty="0">
                <a:solidFill>
                  <a:srgbClr val="52121E"/>
                </a:solidFill>
                <a:latin typeface="Gotham Narrow SSm A"/>
              </a:rPr>
              <a:t>Centralized Program </a:t>
            </a:r>
            <a:r>
              <a:rPr lang="en-US" sz="1600" dirty="0">
                <a:solidFill>
                  <a:srgbClr val="52121E"/>
                </a:solidFill>
                <a:latin typeface="Gotham Narrow SSm A"/>
              </a:rPr>
              <a:t>- Also contributing to the program’s success is that the RRP is a centralized program rather than a patchwork of locally administered programs, allowing companies to apply easily on behalf of eligible residents altogether and according to one unified set of rules. </a:t>
            </a:r>
          </a:p>
          <a:p>
            <a:endParaRPr lang="en-US" sz="1600" dirty="0">
              <a:solidFill>
                <a:srgbClr val="52121E"/>
              </a:solidFill>
              <a:latin typeface="Gotham Narrow SSm A"/>
            </a:endParaRPr>
          </a:p>
          <a:p>
            <a:r>
              <a:rPr lang="en-US" sz="1600" b="1" dirty="0">
                <a:solidFill>
                  <a:srgbClr val="52121E"/>
                </a:solidFill>
                <a:latin typeface="Gotham Narrow SSm A"/>
              </a:rPr>
              <a:t>Limited Documentation Burdens </a:t>
            </a:r>
            <a:r>
              <a:rPr lang="en-US" sz="1600" dirty="0">
                <a:solidFill>
                  <a:srgbClr val="52121E"/>
                </a:solidFill>
                <a:latin typeface="Gotham Narrow SSm A"/>
              </a:rPr>
              <a:t>- Open communication channels and opportunities for coordination on applications have been essential to the Virginia program’s success as certification and documentation requirements have been barriers to entry for renters who are seeking relief in other jurisdictions. Housing providers prefer to submit sensitive information, such as tax ID and bank information for online payments, directly to program administrators.</a:t>
            </a:r>
            <a:endParaRPr lang="en-US" sz="1600" dirty="0">
              <a:solidFill>
                <a:srgbClr val="52121E"/>
              </a:solidFill>
              <a:latin typeface="Montserrat" panose="02000505000000020004" pitchFamily="2" charset="77"/>
            </a:endParaRPr>
          </a:p>
        </p:txBody>
      </p:sp>
    </p:spTree>
    <p:extLst>
      <p:ext uri="{BB962C8B-B14F-4D97-AF65-F5344CB8AC3E}">
        <p14:creationId xmlns:p14="http://schemas.microsoft.com/office/powerpoint/2010/main" val="204277996"/>
      </p:ext>
    </p:extLst>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39;p48">
            <a:extLst>
              <a:ext uri="{FF2B5EF4-FFF2-40B4-BE49-F238E27FC236}">
                <a16:creationId xmlns:a16="http://schemas.microsoft.com/office/drawing/2014/main" id="{5C74A79D-80FD-B641-9D62-D2BDF3A652C9}"/>
              </a:ext>
            </a:extLst>
          </p:cNvPr>
          <p:cNvSpPr txBox="1"/>
          <p:nvPr/>
        </p:nvSpPr>
        <p:spPr>
          <a:xfrm>
            <a:off x="15651" y="1124626"/>
            <a:ext cx="8456700" cy="19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0" i="0" u="none" strike="noStrike" cap="none" dirty="0">
              <a:solidFill>
                <a:srgbClr val="FFFFFF"/>
              </a:solidFill>
              <a:latin typeface="Impact"/>
              <a:ea typeface="Impact"/>
              <a:cs typeface="Impact"/>
              <a:sym typeface="Impact"/>
            </a:endParaRPr>
          </a:p>
        </p:txBody>
      </p:sp>
      <p:sp>
        <p:nvSpPr>
          <p:cNvPr id="8" name="Google Shape;340;p48">
            <a:extLst>
              <a:ext uri="{FF2B5EF4-FFF2-40B4-BE49-F238E27FC236}">
                <a16:creationId xmlns:a16="http://schemas.microsoft.com/office/drawing/2014/main" id="{3CD537E2-DC0A-D545-B5A7-67ED201929A0}"/>
              </a:ext>
            </a:extLst>
          </p:cNvPr>
          <p:cNvSpPr txBox="1"/>
          <p:nvPr/>
        </p:nvSpPr>
        <p:spPr>
          <a:xfrm>
            <a:off x="500075" y="150400"/>
            <a:ext cx="9728142" cy="46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800" b="1" dirty="0">
                <a:solidFill>
                  <a:srgbClr val="52121E"/>
                </a:solidFill>
                <a:latin typeface="Montserrat" panose="02000505000000020004" pitchFamily="2" charset="77"/>
                <a:ea typeface="Montserrat"/>
                <a:cs typeface="Montserrat"/>
                <a:sym typeface="Montserrat"/>
              </a:rPr>
              <a:t>What has worked about emergency rental assistance so far and where has it worked?</a:t>
            </a:r>
            <a:endParaRPr sz="2800" b="1" i="0" u="none" strike="noStrike" cap="none" dirty="0">
              <a:solidFill>
                <a:srgbClr val="52121E"/>
              </a:solidFill>
              <a:latin typeface="Montserrat" panose="02000505000000020004" pitchFamily="2" charset="77"/>
              <a:ea typeface="Montserrat"/>
              <a:cs typeface="Montserrat"/>
              <a:sym typeface="Montserrat"/>
            </a:endParaRPr>
          </a:p>
        </p:txBody>
      </p:sp>
      <p:cxnSp>
        <p:nvCxnSpPr>
          <p:cNvPr id="10" name="Google Shape;341;p48">
            <a:extLst>
              <a:ext uri="{FF2B5EF4-FFF2-40B4-BE49-F238E27FC236}">
                <a16:creationId xmlns:a16="http://schemas.microsoft.com/office/drawing/2014/main" id="{DBA28DE0-6947-B44B-9D0F-7E0ACC0A8C1C}"/>
              </a:ext>
            </a:extLst>
          </p:cNvPr>
          <p:cNvCxnSpPr>
            <a:cxnSpLocks/>
          </p:cNvCxnSpPr>
          <p:nvPr/>
        </p:nvCxnSpPr>
        <p:spPr>
          <a:xfrm>
            <a:off x="612590" y="1121651"/>
            <a:ext cx="3970427" cy="0"/>
          </a:xfrm>
          <a:prstGeom prst="straightConnector1">
            <a:avLst/>
          </a:prstGeom>
          <a:noFill/>
          <a:ln w="63500" cap="flat" cmpd="sng">
            <a:solidFill>
              <a:srgbClr val="EA2326"/>
            </a:solidFill>
            <a:prstDash val="solid"/>
            <a:round/>
            <a:headEnd type="none" w="sm" len="sm"/>
            <a:tailEnd type="none" w="sm" len="sm"/>
          </a:ln>
        </p:spPr>
      </p:cxnSp>
      <p:sp>
        <p:nvSpPr>
          <p:cNvPr id="6" name="Google Shape;178;p41">
            <a:extLst>
              <a:ext uri="{FF2B5EF4-FFF2-40B4-BE49-F238E27FC236}">
                <a16:creationId xmlns:a16="http://schemas.microsoft.com/office/drawing/2014/main" id="{81DB9DCB-A0BF-1A4F-B9A9-7FE999EDC35F}"/>
              </a:ext>
            </a:extLst>
          </p:cNvPr>
          <p:cNvSpPr txBox="1"/>
          <p:nvPr/>
        </p:nvSpPr>
        <p:spPr>
          <a:xfrm>
            <a:off x="907944" y="1630303"/>
            <a:ext cx="9320273" cy="4049659"/>
          </a:xfrm>
          <a:prstGeom prst="rect">
            <a:avLst/>
          </a:prstGeom>
          <a:noFill/>
          <a:ln>
            <a:noFill/>
          </a:ln>
        </p:spPr>
        <p:txBody>
          <a:bodyPr spcFirstLastPara="1" wrap="square" lIns="121900" tIns="121900" rIns="121900" bIns="121900" anchor="t" anchorCtr="0">
            <a:noAutofit/>
          </a:bodyPr>
          <a:lstStyle/>
          <a:p>
            <a:r>
              <a:rPr lang="pt-BR" sz="1600" u="sng" dirty="0">
                <a:solidFill>
                  <a:srgbClr val="52121E"/>
                </a:solidFill>
                <a:latin typeface="Gotham Narrow SSm A"/>
                <a:hlinkClick r:id="rId2">
                  <a:extLst>
                    <a:ext uri="{A12FA001-AC4F-418D-AE19-62706E023703}">
                      <ahyp:hlinkClr xmlns:ahyp="http://schemas.microsoft.com/office/drawing/2018/hyperlinkcolor" val="tx"/>
                    </a:ext>
                  </a:extLst>
                </a:hlinkClick>
              </a:rPr>
              <a:t>Colorado Emergency Rental Assistance Program (ERAP)</a:t>
            </a:r>
            <a:r>
              <a:rPr lang="en-US" sz="1600" u="sng" dirty="0">
                <a:solidFill>
                  <a:srgbClr val="52121E"/>
                </a:solidFill>
                <a:latin typeface="Gotham Narrow SSm A"/>
                <a:hlinkClick r:id="rId2">
                  <a:extLst>
                    <a:ext uri="{A12FA001-AC4F-418D-AE19-62706E023703}">
                      <ahyp:hlinkClr xmlns:ahyp="http://schemas.microsoft.com/office/drawing/2018/hyperlinkcolor" val="tx"/>
                    </a:ext>
                  </a:extLst>
                </a:hlinkClick>
              </a:rPr>
              <a:t> program</a:t>
            </a:r>
            <a:r>
              <a:rPr lang="en-US" sz="1600" dirty="0">
                <a:solidFill>
                  <a:srgbClr val="52121E"/>
                </a:solidFill>
                <a:latin typeface="Gotham Narrow SSm A"/>
                <a:hlinkClick r:id="rId2">
                  <a:extLst>
                    <a:ext uri="{A12FA001-AC4F-418D-AE19-62706E023703}">
                      <ahyp:hlinkClr xmlns:ahyp="http://schemas.microsoft.com/office/drawing/2018/hyperlinkcolor" val="tx"/>
                    </a:ext>
                  </a:extLst>
                </a:hlinkClick>
              </a:rPr>
              <a:t> </a:t>
            </a:r>
            <a:endParaRPr lang="en-US" sz="1600" dirty="0">
              <a:solidFill>
                <a:srgbClr val="52121E"/>
              </a:solidFill>
              <a:latin typeface="Gotham Narrow SSm A"/>
            </a:endParaRPr>
          </a:p>
          <a:p>
            <a:endParaRPr lang="en-US" sz="1600" dirty="0">
              <a:solidFill>
                <a:srgbClr val="52121E"/>
              </a:solidFill>
              <a:latin typeface="Gotham Narrow SSm A"/>
            </a:endParaRPr>
          </a:p>
          <a:p>
            <a:r>
              <a:rPr lang="en-US" sz="1600" b="1" dirty="0">
                <a:solidFill>
                  <a:srgbClr val="52121E"/>
                </a:solidFill>
                <a:latin typeface="Gotham Narrow SSm A"/>
              </a:rPr>
              <a:t>Allows Housing Providers to Begin the Application Process </a:t>
            </a:r>
            <a:r>
              <a:rPr lang="en-US" sz="1600" dirty="0">
                <a:solidFill>
                  <a:srgbClr val="52121E"/>
                </a:solidFill>
                <a:latin typeface="Gotham Narrow SSm A"/>
              </a:rPr>
              <a:t>– Colorado’s programs allows housing providers to begin the application process. Once the owner or operator submits their portion of the application, program administrators then send an email to the resident for the individual to complete the rest of the application. Housing provider-led submissions speed up the application process significantly, as many rental assistance programs require tax documents, rent legers and lease agreements.</a:t>
            </a:r>
          </a:p>
          <a:p>
            <a:endParaRPr lang="en-US" sz="1600" dirty="0">
              <a:solidFill>
                <a:srgbClr val="52121E"/>
              </a:solidFill>
              <a:latin typeface="Gotham Narrow SSm A"/>
            </a:endParaRPr>
          </a:p>
          <a:p>
            <a:r>
              <a:rPr lang="en-US" sz="1600" b="1" dirty="0">
                <a:solidFill>
                  <a:srgbClr val="52121E"/>
                </a:solidFill>
                <a:latin typeface="Gotham Narrow SSm A"/>
              </a:rPr>
              <a:t>Communication with Owner Community </a:t>
            </a:r>
            <a:r>
              <a:rPr lang="en-US" sz="1600" dirty="0">
                <a:solidFill>
                  <a:srgbClr val="52121E"/>
                </a:solidFill>
                <a:latin typeface="Gotham Narrow SSm A"/>
              </a:rPr>
              <a:t>- Prior to the current ERAP program, newly minted to meet federal guidelines, Colorado’s previous rental assistance program saw success as well. Working with the Colorado Apartment Association, Colorado distributed approximately $72 million to housing providers for delinquent rent under the Colorado Emergency Housing Assistance Program and Property Owner Preservation programs between August 2020 and February 2021. These programs were initially funded by the CARES Act and later supplemented with state funds. </a:t>
            </a:r>
          </a:p>
          <a:p>
            <a:endParaRPr lang="en-US" sz="1600" dirty="0">
              <a:solidFill>
                <a:srgbClr val="52121E"/>
              </a:solidFill>
              <a:latin typeface="Montserrat" panose="02000505000000020004" pitchFamily="2" charset="77"/>
            </a:endParaRPr>
          </a:p>
        </p:txBody>
      </p:sp>
    </p:spTree>
    <p:extLst>
      <p:ext uri="{BB962C8B-B14F-4D97-AF65-F5344CB8AC3E}">
        <p14:creationId xmlns:p14="http://schemas.microsoft.com/office/powerpoint/2010/main" val="2350544910"/>
      </p:ext>
    </p:extLst>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39;p48">
            <a:extLst>
              <a:ext uri="{FF2B5EF4-FFF2-40B4-BE49-F238E27FC236}">
                <a16:creationId xmlns:a16="http://schemas.microsoft.com/office/drawing/2014/main" id="{5C74A79D-80FD-B641-9D62-D2BDF3A652C9}"/>
              </a:ext>
            </a:extLst>
          </p:cNvPr>
          <p:cNvSpPr txBox="1"/>
          <p:nvPr/>
        </p:nvSpPr>
        <p:spPr>
          <a:xfrm>
            <a:off x="15651" y="1124626"/>
            <a:ext cx="8456700" cy="19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0" i="0" u="none" strike="noStrike" cap="none" dirty="0">
              <a:solidFill>
                <a:srgbClr val="FFFFFF"/>
              </a:solidFill>
              <a:latin typeface="Impact"/>
              <a:ea typeface="Impact"/>
              <a:cs typeface="Impact"/>
              <a:sym typeface="Impact"/>
            </a:endParaRPr>
          </a:p>
        </p:txBody>
      </p:sp>
      <p:sp>
        <p:nvSpPr>
          <p:cNvPr id="8" name="Google Shape;340;p48">
            <a:extLst>
              <a:ext uri="{FF2B5EF4-FFF2-40B4-BE49-F238E27FC236}">
                <a16:creationId xmlns:a16="http://schemas.microsoft.com/office/drawing/2014/main" id="{3CD537E2-DC0A-D545-B5A7-67ED201929A0}"/>
              </a:ext>
            </a:extLst>
          </p:cNvPr>
          <p:cNvSpPr txBox="1"/>
          <p:nvPr/>
        </p:nvSpPr>
        <p:spPr>
          <a:xfrm>
            <a:off x="500075" y="150400"/>
            <a:ext cx="9728142" cy="46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800" b="1" dirty="0">
                <a:solidFill>
                  <a:srgbClr val="52121E"/>
                </a:solidFill>
                <a:latin typeface="Montserrat" panose="02000505000000020004" pitchFamily="2" charset="77"/>
                <a:ea typeface="Montserrat"/>
                <a:cs typeface="Montserrat"/>
                <a:sym typeface="Montserrat"/>
              </a:rPr>
              <a:t>What has worked about emergency rental assistance so far and where has it worked?</a:t>
            </a:r>
            <a:endParaRPr sz="2800" b="1" i="0" u="none" strike="noStrike" cap="none" dirty="0">
              <a:solidFill>
                <a:srgbClr val="52121E"/>
              </a:solidFill>
              <a:latin typeface="Montserrat" panose="02000505000000020004" pitchFamily="2" charset="77"/>
              <a:ea typeface="Montserrat"/>
              <a:cs typeface="Montserrat"/>
              <a:sym typeface="Montserrat"/>
            </a:endParaRPr>
          </a:p>
        </p:txBody>
      </p:sp>
      <p:cxnSp>
        <p:nvCxnSpPr>
          <p:cNvPr id="10" name="Google Shape;341;p48">
            <a:extLst>
              <a:ext uri="{FF2B5EF4-FFF2-40B4-BE49-F238E27FC236}">
                <a16:creationId xmlns:a16="http://schemas.microsoft.com/office/drawing/2014/main" id="{DBA28DE0-6947-B44B-9D0F-7E0ACC0A8C1C}"/>
              </a:ext>
            </a:extLst>
          </p:cNvPr>
          <p:cNvCxnSpPr>
            <a:cxnSpLocks/>
          </p:cNvCxnSpPr>
          <p:nvPr/>
        </p:nvCxnSpPr>
        <p:spPr>
          <a:xfrm>
            <a:off x="612590" y="1121651"/>
            <a:ext cx="3970427" cy="0"/>
          </a:xfrm>
          <a:prstGeom prst="straightConnector1">
            <a:avLst/>
          </a:prstGeom>
          <a:noFill/>
          <a:ln w="63500" cap="flat" cmpd="sng">
            <a:solidFill>
              <a:srgbClr val="EA2326"/>
            </a:solidFill>
            <a:prstDash val="solid"/>
            <a:round/>
            <a:headEnd type="none" w="sm" len="sm"/>
            <a:tailEnd type="none" w="sm" len="sm"/>
          </a:ln>
        </p:spPr>
      </p:cxnSp>
      <p:sp>
        <p:nvSpPr>
          <p:cNvPr id="6" name="Google Shape;178;p41">
            <a:extLst>
              <a:ext uri="{FF2B5EF4-FFF2-40B4-BE49-F238E27FC236}">
                <a16:creationId xmlns:a16="http://schemas.microsoft.com/office/drawing/2014/main" id="{81DB9DCB-A0BF-1A4F-B9A9-7FE999EDC35F}"/>
              </a:ext>
            </a:extLst>
          </p:cNvPr>
          <p:cNvSpPr txBox="1"/>
          <p:nvPr/>
        </p:nvSpPr>
        <p:spPr>
          <a:xfrm>
            <a:off x="907944" y="1630303"/>
            <a:ext cx="9320273" cy="4049659"/>
          </a:xfrm>
          <a:prstGeom prst="rect">
            <a:avLst/>
          </a:prstGeom>
          <a:noFill/>
          <a:ln>
            <a:noFill/>
          </a:ln>
        </p:spPr>
        <p:txBody>
          <a:bodyPr spcFirstLastPara="1" wrap="square" lIns="121900" tIns="121900" rIns="121900" bIns="121900" anchor="t" anchorCtr="0">
            <a:noAutofit/>
          </a:bodyPr>
          <a:lstStyle/>
          <a:p>
            <a:r>
              <a:rPr lang="en-US" sz="1600" dirty="0">
                <a:solidFill>
                  <a:srgbClr val="52121E"/>
                </a:solidFill>
                <a:ea typeface="Calibri" panose="020F0502020204030204" pitchFamily="34" charset="0"/>
                <a:hlinkClick r:id="rId2">
                  <a:extLst>
                    <a:ext uri="{A12FA001-AC4F-418D-AE19-62706E023703}">
                      <ahyp:hlinkClr xmlns:ahyp="http://schemas.microsoft.com/office/drawing/2018/hyperlinkcolor" val="tx"/>
                    </a:ext>
                  </a:extLst>
                </a:hlinkClick>
              </a:rPr>
              <a:t>Houston Harris County TX </a:t>
            </a:r>
            <a:endParaRPr lang="en-US" sz="1600" dirty="0">
              <a:solidFill>
                <a:srgbClr val="52121E"/>
              </a:solidFill>
              <a:ea typeface="Calibri" panose="020F0502020204030204" pitchFamily="34" charset="0"/>
            </a:endParaRPr>
          </a:p>
          <a:p>
            <a:r>
              <a:rPr lang="en-US" sz="1600" b="1" dirty="0">
                <a:solidFill>
                  <a:srgbClr val="52121E"/>
                </a:solidFill>
                <a:ea typeface="Calibri" panose="020F0502020204030204" pitchFamily="34" charset="0"/>
              </a:rPr>
              <a:t>Harris County program format has been identified as an example to follow:</a:t>
            </a:r>
          </a:p>
          <a:p>
            <a:pPr marL="285750" marR="0" indent="-285750">
              <a:spcBef>
                <a:spcPts val="0"/>
              </a:spcBef>
              <a:spcAft>
                <a:spcPts val="0"/>
              </a:spcAft>
              <a:buFont typeface="Arial" panose="020B0604020202020204" pitchFamily="34" charset="0"/>
              <a:buChar char="•"/>
            </a:pPr>
            <a:r>
              <a:rPr lang="en-US" sz="1600" dirty="0">
                <a:solidFill>
                  <a:srgbClr val="52121E"/>
                </a:solidFill>
                <a:ea typeface="Calibri" panose="020F0502020204030204" pitchFamily="34" charset="0"/>
              </a:rPr>
              <a:t>Landlord information is preloaded into the system</a:t>
            </a:r>
          </a:p>
          <a:p>
            <a:pPr marL="285750" marR="0" indent="-285750">
              <a:spcBef>
                <a:spcPts val="0"/>
              </a:spcBef>
              <a:spcAft>
                <a:spcPts val="0"/>
              </a:spcAft>
              <a:buFont typeface="Arial" panose="020B0604020202020204" pitchFamily="34" charset="0"/>
              <a:buChar char="•"/>
            </a:pPr>
            <a:r>
              <a:rPr lang="en-US" sz="1600" dirty="0">
                <a:solidFill>
                  <a:srgbClr val="52121E"/>
                </a:solidFill>
                <a:ea typeface="Calibri" panose="020F0502020204030204" pitchFamily="34" charset="0"/>
              </a:rPr>
              <a:t>Allows resident to look up their property and apply</a:t>
            </a:r>
          </a:p>
          <a:p>
            <a:pPr marL="285750" marR="0" indent="-285750">
              <a:spcBef>
                <a:spcPts val="0"/>
              </a:spcBef>
              <a:spcAft>
                <a:spcPts val="0"/>
              </a:spcAft>
              <a:buFont typeface="Arial" panose="020B0604020202020204" pitchFamily="34" charset="0"/>
              <a:buChar char="•"/>
            </a:pPr>
            <a:r>
              <a:rPr lang="en-US" sz="1600" dirty="0">
                <a:solidFill>
                  <a:srgbClr val="52121E"/>
                </a:solidFill>
                <a:ea typeface="Calibri" panose="020F0502020204030204" pitchFamily="34" charset="0"/>
              </a:rPr>
              <a:t>Allows the owner and resident to see where they are in the process</a:t>
            </a:r>
          </a:p>
          <a:p>
            <a:endParaRPr lang="en-US" sz="1600" dirty="0">
              <a:solidFill>
                <a:srgbClr val="52121E"/>
              </a:solidFill>
              <a:latin typeface="Montserrat" panose="02000505000000020004" pitchFamily="2" charset="77"/>
            </a:endParaRPr>
          </a:p>
        </p:txBody>
      </p:sp>
      <p:pic>
        <p:nvPicPr>
          <p:cNvPr id="7" name="Picture 6" descr="Graphical user interface, text, application, email&#10;&#10;Description automatically generated">
            <a:extLst>
              <a:ext uri="{FF2B5EF4-FFF2-40B4-BE49-F238E27FC236}">
                <a16:creationId xmlns:a16="http://schemas.microsoft.com/office/drawing/2014/main" id="{6544FB98-DE97-0D41-847F-D8F4309C4714}"/>
              </a:ext>
            </a:extLst>
          </p:cNvPr>
          <p:cNvPicPr>
            <a:picLocks noChangeAspect="1"/>
          </p:cNvPicPr>
          <p:nvPr/>
        </p:nvPicPr>
        <p:blipFill rotWithShape="1">
          <a:blip r:embed="rId3">
            <a:extLst>
              <a:ext uri="{28A0092B-C50C-407E-A947-70E740481C1C}">
                <a14:useLocalDpi xmlns:a14="http://schemas.microsoft.com/office/drawing/2010/main" val="0"/>
              </a:ext>
            </a:extLst>
          </a:blip>
          <a:srcRect r="13134" b="42643"/>
          <a:stretch/>
        </p:blipFill>
        <p:spPr>
          <a:xfrm>
            <a:off x="1516904" y="3543937"/>
            <a:ext cx="7543969" cy="1057849"/>
          </a:xfrm>
          <a:prstGeom prst="rect">
            <a:avLst/>
          </a:prstGeom>
        </p:spPr>
      </p:pic>
      <p:pic>
        <p:nvPicPr>
          <p:cNvPr id="9" name="Picture 8" descr="Graphical user interface, text, application, email&#10;&#10;Description automatically generated">
            <a:extLst>
              <a:ext uri="{FF2B5EF4-FFF2-40B4-BE49-F238E27FC236}">
                <a16:creationId xmlns:a16="http://schemas.microsoft.com/office/drawing/2014/main" id="{1E6E5750-6122-CB45-9EA8-73B6018F941E}"/>
              </a:ext>
            </a:extLst>
          </p:cNvPr>
          <p:cNvPicPr>
            <a:picLocks noChangeAspect="1"/>
          </p:cNvPicPr>
          <p:nvPr/>
        </p:nvPicPr>
        <p:blipFill rotWithShape="1">
          <a:blip r:embed="rId3">
            <a:extLst>
              <a:ext uri="{28A0092B-C50C-407E-A947-70E740481C1C}">
                <a14:useLocalDpi xmlns:a14="http://schemas.microsoft.com/office/drawing/2010/main" val="0"/>
              </a:ext>
            </a:extLst>
          </a:blip>
          <a:srcRect r="50573"/>
          <a:stretch/>
        </p:blipFill>
        <p:spPr>
          <a:xfrm>
            <a:off x="1517301" y="3543937"/>
            <a:ext cx="4292484" cy="1844332"/>
          </a:xfrm>
          <a:prstGeom prst="rect">
            <a:avLst/>
          </a:prstGeom>
        </p:spPr>
      </p:pic>
    </p:spTree>
    <p:extLst>
      <p:ext uri="{BB962C8B-B14F-4D97-AF65-F5344CB8AC3E}">
        <p14:creationId xmlns:p14="http://schemas.microsoft.com/office/powerpoint/2010/main" val="417628716"/>
      </p:ext>
    </p:extLst>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39;p48">
            <a:extLst>
              <a:ext uri="{FF2B5EF4-FFF2-40B4-BE49-F238E27FC236}">
                <a16:creationId xmlns:a16="http://schemas.microsoft.com/office/drawing/2014/main" id="{5C74A79D-80FD-B641-9D62-D2BDF3A652C9}"/>
              </a:ext>
            </a:extLst>
          </p:cNvPr>
          <p:cNvSpPr txBox="1"/>
          <p:nvPr/>
        </p:nvSpPr>
        <p:spPr>
          <a:xfrm>
            <a:off x="15651" y="1124626"/>
            <a:ext cx="8456700" cy="19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0" i="0" u="none" strike="noStrike" cap="none" dirty="0">
              <a:solidFill>
                <a:srgbClr val="FFFFFF"/>
              </a:solidFill>
              <a:latin typeface="Impact"/>
              <a:ea typeface="Impact"/>
              <a:cs typeface="Impact"/>
              <a:sym typeface="Impact"/>
            </a:endParaRPr>
          </a:p>
        </p:txBody>
      </p:sp>
      <p:sp>
        <p:nvSpPr>
          <p:cNvPr id="8" name="Google Shape;340;p48">
            <a:extLst>
              <a:ext uri="{FF2B5EF4-FFF2-40B4-BE49-F238E27FC236}">
                <a16:creationId xmlns:a16="http://schemas.microsoft.com/office/drawing/2014/main" id="{3CD537E2-DC0A-D545-B5A7-67ED201929A0}"/>
              </a:ext>
            </a:extLst>
          </p:cNvPr>
          <p:cNvSpPr txBox="1"/>
          <p:nvPr/>
        </p:nvSpPr>
        <p:spPr>
          <a:xfrm>
            <a:off x="500075" y="150400"/>
            <a:ext cx="9728142" cy="46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800" b="1" dirty="0">
                <a:solidFill>
                  <a:srgbClr val="52121E"/>
                </a:solidFill>
                <a:latin typeface="Montserrat" panose="02000505000000020004" pitchFamily="2" charset="77"/>
                <a:ea typeface="Montserrat"/>
                <a:cs typeface="Montserrat"/>
                <a:sym typeface="Montserrat"/>
              </a:rPr>
              <a:t>How can we work together on the implementation of the </a:t>
            </a:r>
          </a:p>
          <a:p>
            <a:pPr marL="0" marR="0" lvl="0" indent="0" algn="l" rtl="0">
              <a:lnSpc>
                <a:spcPct val="100000"/>
              </a:lnSpc>
              <a:spcBef>
                <a:spcPts val="0"/>
              </a:spcBef>
              <a:spcAft>
                <a:spcPts val="0"/>
              </a:spcAft>
              <a:buClr>
                <a:srgbClr val="000000"/>
              </a:buClr>
              <a:buSzPts val="2500"/>
              <a:buFont typeface="Arial"/>
              <a:buNone/>
            </a:pPr>
            <a:r>
              <a:rPr lang="en-US" sz="2800" b="1" dirty="0">
                <a:solidFill>
                  <a:srgbClr val="52121E"/>
                </a:solidFill>
                <a:latin typeface="Montserrat" panose="02000505000000020004" pitchFamily="2" charset="77"/>
                <a:ea typeface="Montserrat"/>
                <a:cs typeface="Montserrat"/>
                <a:sym typeface="Montserrat"/>
              </a:rPr>
              <a:t>Emergency Rental Assistance Program?</a:t>
            </a:r>
          </a:p>
        </p:txBody>
      </p:sp>
      <p:cxnSp>
        <p:nvCxnSpPr>
          <p:cNvPr id="10" name="Google Shape;341;p48">
            <a:extLst>
              <a:ext uri="{FF2B5EF4-FFF2-40B4-BE49-F238E27FC236}">
                <a16:creationId xmlns:a16="http://schemas.microsoft.com/office/drawing/2014/main" id="{DBA28DE0-6947-B44B-9D0F-7E0ACC0A8C1C}"/>
              </a:ext>
            </a:extLst>
          </p:cNvPr>
          <p:cNvCxnSpPr>
            <a:cxnSpLocks/>
          </p:cNvCxnSpPr>
          <p:nvPr/>
        </p:nvCxnSpPr>
        <p:spPr>
          <a:xfrm>
            <a:off x="612590" y="1121651"/>
            <a:ext cx="3970427" cy="0"/>
          </a:xfrm>
          <a:prstGeom prst="straightConnector1">
            <a:avLst/>
          </a:prstGeom>
          <a:noFill/>
          <a:ln w="63500" cap="flat" cmpd="sng">
            <a:solidFill>
              <a:srgbClr val="EA2326"/>
            </a:solidFill>
            <a:prstDash val="solid"/>
            <a:round/>
            <a:headEnd type="none" w="sm" len="sm"/>
            <a:tailEnd type="none" w="sm" len="sm"/>
          </a:ln>
        </p:spPr>
      </p:cxnSp>
      <p:sp>
        <p:nvSpPr>
          <p:cNvPr id="6" name="Google Shape;178;p41">
            <a:extLst>
              <a:ext uri="{FF2B5EF4-FFF2-40B4-BE49-F238E27FC236}">
                <a16:creationId xmlns:a16="http://schemas.microsoft.com/office/drawing/2014/main" id="{81DB9DCB-A0BF-1A4F-B9A9-7FE999EDC35F}"/>
              </a:ext>
            </a:extLst>
          </p:cNvPr>
          <p:cNvSpPr txBox="1"/>
          <p:nvPr/>
        </p:nvSpPr>
        <p:spPr>
          <a:xfrm>
            <a:off x="907944" y="1630303"/>
            <a:ext cx="9320273" cy="4049659"/>
          </a:xfrm>
          <a:prstGeom prst="rect">
            <a:avLst/>
          </a:prstGeom>
          <a:noFill/>
          <a:ln>
            <a:noFill/>
          </a:ln>
        </p:spPr>
        <p:txBody>
          <a:bodyPr spcFirstLastPara="1" wrap="square" lIns="121900" tIns="121900" rIns="121900" bIns="121900" anchor="t" anchorCtr="0">
            <a:noAutofit/>
          </a:bodyPr>
          <a:lstStyle/>
          <a:p>
            <a:pPr algn="ctr"/>
            <a:r>
              <a:rPr lang="en-US" sz="1600" dirty="0">
                <a:solidFill>
                  <a:srgbClr val="EA2326"/>
                </a:solidFill>
                <a:latin typeface="Gotham Narrow SSm A"/>
              </a:rPr>
              <a:t>Continue to work with the Administration, Congress and program administrators to ensure rental assistance funds are dispersed in a timely and efficient manner to those in need.</a:t>
            </a:r>
          </a:p>
          <a:p>
            <a:pPr marL="285750" indent="-285750">
              <a:buFont typeface="Arial" panose="020B0604020202020204" pitchFamily="34" charset="0"/>
              <a:buChar char="•"/>
            </a:pPr>
            <a:endParaRPr lang="en-US" sz="1600" dirty="0">
              <a:solidFill>
                <a:srgbClr val="52121E"/>
              </a:solidFill>
              <a:latin typeface="Gotham Narrow SSm A"/>
            </a:endParaRPr>
          </a:p>
          <a:p>
            <a:pPr marL="285750" indent="-285750">
              <a:buFont typeface="Arial" panose="020B0604020202020204" pitchFamily="34" charset="0"/>
              <a:buChar char="•"/>
            </a:pPr>
            <a:r>
              <a:rPr lang="en-US" sz="1600" b="1" dirty="0">
                <a:solidFill>
                  <a:srgbClr val="52121E"/>
                </a:solidFill>
                <a:latin typeface="Gotham Narrow SSm A"/>
              </a:rPr>
              <a:t>Share resources </a:t>
            </a:r>
            <a:r>
              <a:rPr lang="en-US" sz="1600" dirty="0">
                <a:solidFill>
                  <a:srgbClr val="52121E"/>
                </a:solidFill>
                <a:latin typeface="Gotham Narrow SSm A"/>
              </a:rPr>
              <a:t>and policy directives to enhance implementation efforts.</a:t>
            </a:r>
          </a:p>
          <a:p>
            <a:pPr marL="285750" indent="-285750">
              <a:buFont typeface="Arial" panose="020B0604020202020204" pitchFamily="34" charset="0"/>
              <a:buChar char="•"/>
            </a:pPr>
            <a:endParaRPr lang="en-US" sz="1200" dirty="0">
              <a:solidFill>
                <a:srgbClr val="52121E"/>
              </a:solidFill>
              <a:latin typeface="Gotham Narrow SSm A"/>
            </a:endParaRPr>
          </a:p>
          <a:p>
            <a:pPr marL="285750" indent="-285750">
              <a:buFont typeface="Arial" panose="020B0604020202020204" pitchFamily="34" charset="0"/>
              <a:buChar char="•"/>
            </a:pPr>
            <a:r>
              <a:rPr lang="en-US" sz="1600" b="1" dirty="0">
                <a:solidFill>
                  <a:srgbClr val="52121E"/>
                </a:solidFill>
                <a:latin typeface="Gotham Narrow SSm A"/>
              </a:rPr>
              <a:t>Continue to identify </a:t>
            </a:r>
            <a:r>
              <a:rPr lang="en-US" sz="1600" dirty="0">
                <a:solidFill>
                  <a:srgbClr val="52121E"/>
                </a:solidFill>
                <a:latin typeface="Gotham Narrow SSm A"/>
              </a:rPr>
              <a:t>areas where the program can be improved and/or areas where the program is working and share that information where appropriate with the Administration and administering entities.</a:t>
            </a:r>
          </a:p>
          <a:p>
            <a:pPr marL="285750" indent="-285750">
              <a:buFont typeface="Arial" panose="020B0604020202020204" pitchFamily="34" charset="0"/>
              <a:buChar char="•"/>
            </a:pPr>
            <a:endParaRPr lang="en-US" sz="1200" dirty="0">
              <a:solidFill>
                <a:srgbClr val="52121E"/>
              </a:solidFill>
              <a:latin typeface="Gotham Narrow SSm A"/>
            </a:endParaRPr>
          </a:p>
          <a:p>
            <a:pPr marL="285750" indent="-285750">
              <a:buFont typeface="Arial" panose="020B0604020202020204" pitchFamily="34" charset="0"/>
              <a:buChar char="•"/>
            </a:pPr>
            <a:r>
              <a:rPr lang="en-US" sz="1600" b="1" dirty="0">
                <a:solidFill>
                  <a:srgbClr val="52121E"/>
                </a:solidFill>
                <a:latin typeface="Gotham Narrow SSm A"/>
              </a:rPr>
              <a:t>Leverage our networks </a:t>
            </a:r>
            <a:r>
              <a:rPr lang="en-US" sz="1600" dirty="0">
                <a:solidFill>
                  <a:srgbClr val="52121E"/>
                </a:solidFill>
                <a:latin typeface="Gotham Narrow SSm A"/>
              </a:rPr>
              <a:t>to provide workable solutions to enhance implementation efforts.</a:t>
            </a:r>
          </a:p>
          <a:p>
            <a:pPr marL="285750" indent="-285750">
              <a:buFont typeface="Arial" panose="020B0604020202020204" pitchFamily="34" charset="0"/>
              <a:buChar char="•"/>
            </a:pPr>
            <a:endParaRPr lang="en-US" sz="1200" dirty="0">
              <a:solidFill>
                <a:srgbClr val="52121E"/>
              </a:solidFill>
              <a:latin typeface="Gotham Narrow SSm A"/>
            </a:endParaRPr>
          </a:p>
          <a:p>
            <a:pPr marL="285750" indent="-285750">
              <a:buFont typeface="Arial" panose="020B0604020202020204" pitchFamily="34" charset="0"/>
              <a:buChar char="•"/>
            </a:pPr>
            <a:r>
              <a:rPr lang="en-US" sz="1600" b="1" dirty="0">
                <a:solidFill>
                  <a:srgbClr val="52121E"/>
                </a:solidFill>
                <a:latin typeface="Gotham Narrow SSm A"/>
              </a:rPr>
              <a:t>Continue to work with residents</a:t>
            </a:r>
            <a:r>
              <a:rPr lang="en-US" sz="1600" dirty="0">
                <a:solidFill>
                  <a:srgbClr val="52121E"/>
                </a:solidFill>
                <a:latin typeface="Gotham Narrow SSm A"/>
              </a:rPr>
              <a:t> to secure assistance.</a:t>
            </a:r>
          </a:p>
          <a:p>
            <a:endParaRPr lang="en-US" sz="1600" dirty="0">
              <a:solidFill>
                <a:srgbClr val="52121E"/>
              </a:solidFill>
              <a:latin typeface="Montserrat" panose="02000505000000020004" pitchFamily="2" charset="77"/>
            </a:endParaRPr>
          </a:p>
        </p:txBody>
      </p:sp>
    </p:spTree>
    <p:extLst>
      <p:ext uri="{BB962C8B-B14F-4D97-AF65-F5344CB8AC3E}">
        <p14:creationId xmlns:p14="http://schemas.microsoft.com/office/powerpoint/2010/main" val="3624082293"/>
      </p:ext>
    </p:extLst>
  </p:cSld>
  <p:clrMapOvr>
    <a:masterClrMapping/>
  </p:clrMapOvr>
  <p:transition>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0D0632-3A5C-134E-A5C0-C6C0C0E67DC1}"/>
              </a:ext>
            </a:extLst>
          </p:cNvPr>
          <p:cNvSpPr txBox="1"/>
          <p:nvPr/>
        </p:nvSpPr>
        <p:spPr>
          <a:xfrm>
            <a:off x="4702198" y="747304"/>
            <a:ext cx="2481969" cy="523220"/>
          </a:xfrm>
          <a:prstGeom prst="rect">
            <a:avLst/>
          </a:prstGeom>
          <a:noFill/>
        </p:spPr>
        <p:txBody>
          <a:bodyPr wrap="square" rtlCol="0">
            <a:spAutoFit/>
          </a:bodyPr>
          <a:lstStyle/>
          <a:p>
            <a:pPr algn="ctr"/>
            <a:r>
              <a:rPr lang="en-US" sz="2800" b="1" dirty="0">
                <a:solidFill>
                  <a:schemeClr val="bg1"/>
                </a:solidFill>
                <a:latin typeface="Montserrat" panose="02000505000000020004" pitchFamily="2" charset="77"/>
              </a:rPr>
              <a:t>THANK YOU</a:t>
            </a:r>
          </a:p>
        </p:txBody>
      </p:sp>
      <p:sp>
        <p:nvSpPr>
          <p:cNvPr id="8" name="Rectangle 7">
            <a:extLst>
              <a:ext uri="{FF2B5EF4-FFF2-40B4-BE49-F238E27FC236}">
                <a16:creationId xmlns:a16="http://schemas.microsoft.com/office/drawing/2014/main" id="{DCE23993-9157-A14D-9B3F-F5B2BE158A64}"/>
              </a:ext>
            </a:extLst>
          </p:cNvPr>
          <p:cNvSpPr/>
          <p:nvPr/>
        </p:nvSpPr>
        <p:spPr>
          <a:xfrm>
            <a:off x="3280846" y="1894437"/>
            <a:ext cx="5324672" cy="3816429"/>
          </a:xfrm>
          <a:prstGeom prst="rect">
            <a:avLst/>
          </a:prstGeom>
        </p:spPr>
        <p:txBody>
          <a:bodyPr wrap="square">
            <a:spAutoFit/>
          </a:bodyPr>
          <a:lstStyle/>
          <a:p>
            <a:pPr algn="ctr">
              <a:buClr>
                <a:srgbClr val="F58785"/>
              </a:buClr>
            </a:pPr>
            <a:r>
              <a:rPr lang="en-US" sz="2800" dirty="0">
                <a:solidFill>
                  <a:schemeClr val="bg1"/>
                </a:solidFill>
                <a:latin typeface="Montserrat" panose="02000505000000020004" pitchFamily="2" charset="77"/>
              </a:rPr>
              <a:t>LISA BLACKWELL</a:t>
            </a:r>
          </a:p>
          <a:p>
            <a:pPr algn="ctr">
              <a:buClr>
                <a:srgbClr val="F58785"/>
              </a:buClr>
            </a:pPr>
            <a:r>
              <a:rPr lang="en-US" sz="2800" dirty="0">
                <a:solidFill>
                  <a:schemeClr val="bg1"/>
                </a:solidFill>
                <a:latin typeface="Montserrat" panose="02000505000000020004" pitchFamily="2" charset="77"/>
              </a:rPr>
              <a:t>Vice President, Housing Policy</a:t>
            </a:r>
          </a:p>
          <a:p>
            <a:pPr algn="ctr">
              <a:buClr>
                <a:srgbClr val="F58785"/>
              </a:buClr>
            </a:pPr>
            <a:r>
              <a:rPr lang="en-US" sz="2800" dirty="0">
                <a:solidFill>
                  <a:schemeClr val="bg1"/>
                </a:solidFill>
                <a:latin typeface="Montserrat" panose="02000505000000020004" pitchFamily="2" charset="77"/>
              </a:rPr>
              <a:t>National Multifamily Housing Council</a:t>
            </a:r>
          </a:p>
          <a:p>
            <a:pPr algn="ctr">
              <a:buClr>
                <a:srgbClr val="F58785"/>
              </a:buClr>
            </a:pPr>
            <a:endParaRPr lang="en-US" sz="2800" dirty="0">
              <a:solidFill>
                <a:schemeClr val="bg1"/>
              </a:solidFill>
              <a:latin typeface="Montserrat" panose="02000505000000020004" pitchFamily="2" charset="77"/>
            </a:endParaRPr>
          </a:p>
          <a:p>
            <a:pPr algn="ctr">
              <a:buClr>
                <a:srgbClr val="F58785"/>
              </a:buClr>
            </a:pPr>
            <a:endParaRPr lang="en-US" sz="2800" dirty="0">
              <a:solidFill>
                <a:schemeClr val="bg1"/>
              </a:solidFill>
              <a:latin typeface="Montserrat" panose="02000505000000020004" pitchFamily="2" charset="77"/>
            </a:endParaRPr>
          </a:p>
          <a:p>
            <a:pPr algn="ctr">
              <a:buClr>
                <a:srgbClr val="F58785"/>
              </a:buClr>
            </a:pPr>
            <a:r>
              <a:rPr lang="en-US" sz="2800" dirty="0">
                <a:solidFill>
                  <a:schemeClr val="bg1"/>
                </a:solidFill>
                <a:latin typeface="Montserrat" panose="02000505000000020004" pitchFamily="2" charset="77"/>
              </a:rPr>
              <a:t>lblackwell@nmhc.org</a:t>
            </a:r>
          </a:p>
          <a:p>
            <a:pPr algn="ctr">
              <a:buClr>
                <a:srgbClr val="F58785"/>
              </a:buClr>
            </a:pPr>
            <a:r>
              <a:rPr lang="en-US" sz="2800" dirty="0">
                <a:solidFill>
                  <a:schemeClr val="bg1"/>
                </a:solidFill>
                <a:latin typeface="Montserrat" panose="02000505000000020004" pitchFamily="2" charset="77"/>
              </a:rPr>
              <a:t>(202) 716-2451</a:t>
            </a:r>
          </a:p>
          <a:p>
            <a:pPr algn="ctr">
              <a:buClr>
                <a:srgbClr val="F58785"/>
              </a:buClr>
            </a:pPr>
            <a:endParaRPr lang="en-US" dirty="0">
              <a:solidFill>
                <a:schemeClr val="bg1"/>
              </a:solidFill>
              <a:latin typeface="Montserrat" panose="02000505000000020004" pitchFamily="2" charset="77"/>
            </a:endParaRPr>
          </a:p>
        </p:txBody>
      </p:sp>
      <p:sp>
        <p:nvSpPr>
          <p:cNvPr id="9" name="Rectangle 8">
            <a:extLst>
              <a:ext uri="{FF2B5EF4-FFF2-40B4-BE49-F238E27FC236}">
                <a16:creationId xmlns:a16="http://schemas.microsoft.com/office/drawing/2014/main" id="{0AC71D4F-43F5-494C-8CEB-9EB1CEBC14B5}"/>
              </a:ext>
            </a:extLst>
          </p:cNvPr>
          <p:cNvSpPr/>
          <p:nvPr/>
        </p:nvSpPr>
        <p:spPr>
          <a:xfrm>
            <a:off x="773901" y="747304"/>
            <a:ext cx="136956" cy="6110696"/>
          </a:xfrm>
          <a:prstGeom prst="rect">
            <a:avLst/>
          </a:prstGeom>
          <a:solidFill>
            <a:srgbClr val="EB2226"/>
          </a:solidFill>
          <a:ln>
            <a:solidFill>
              <a:srgbClr val="EB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EC59B"/>
              </a:solidFill>
            </a:endParaRPr>
          </a:p>
        </p:txBody>
      </p:sp>
    </p:spTree>
    <p:extLst>
      <p:ext uri="{BB962C8B-B14F-4D97-AF65-F5344CB8AC3E}">
        <p14:creationId xmlns:p14="http://schemas.microsoft.com/office/powerpoint/2010/main" val="2779324097"/>
      </p:ext>
    </p:extLst>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0D0632-3A5C-134E-A5C0-C6C0C0E67DC1}"/>
              </a:ext>
            </a:extLst>
          </p:cNvPr>
          <p:cNvSpPr txBox="1"/>
          <p:nvPr/>
        </p:nvSpPr>
        <p:spPr>
          <a:xfrm>
            <a:off x="6884221" y="688196"/>
            <a:ext cx="2481969" cy="523220"/>
          </a:xfrm>
          <a:prstGeom prst="rect">
            <a:avLst/>
          </a:prstGeom>
          <a:noFill/>
        </p:spPr>
        <p:txBody>
          <a:bodyPr wrap="square" rtlCol="0">
            <a:spAutoFit/>
          </a:bodyPr>
          <a:lstStyle/>
          <a:p>
            <a:r>
              <a:rPr lang="en-US" sz="2800" b="1" dirty="0">
                <a:solidFill>
                  <a:schemeClr val="bg1"/>
                </a:solidFill>
                <a:latin typeface="Montserrat" panose="02000505000000020004" pitchFamily="2" charset="77"/>
              </a:rPr>
              <a:t>ABOUT NMHC</a:t>
            </a:r>
          </a:p>
        </p:txBody>
      </p:sp>
      <p:sp>
        <p:nvSpPr>
          <p:cNvPr id="8" name="Rectangle 7">
            <a:extLst>
              <a:ext uri="{FF2B5EF4-FFF2-40B4-BE49-F238E27FC236}">
                <a16:creationId xmlns:a16="http://schemas.microsoft.com/office/drawing/2014/main" id="{DCE23993-9157-A14D-9B3F-F5B2BE158A64}"/>
              </a:ext>
            </a:extLst>
          </p:cNvPr>
          <p:cNvSpPr/>
          <p:nvPr/>
        </p:nvSpPr>
        <p:spPr>
          <a:xfrm>
            <a:off x="6884220" y="1211416"/>
            <a:ext cx="3397465" cy="4985980"/>
          </a:xfrm>
          <a:prstGeom prst="rect">
            <a:avLst/>
          </a:prstGeom>
        </p:spPr>
        <p:txBody>
          <a:bodyPr wrap="square">
            <a:spAutoFit/>
          </a:bodyPr>
          <a:lstStyle/>
          <a:p>
            <a:pPr>
              <a:buClr>
                <a:srgbClr val="E72125"/>
              </a:buClr>
            </a:pPr>
            <a:r>
              <a:rPr lang="en-US" sz="2000" dirty="0">
                <a:solidFill>
                  <a:schemeClr val="bg1"/>
                </a:solidFill>
              </a:rPr>
              <a:t>NMHC represents the leadership of the 3 trillion-dollar apartment industry by providing apartment homes for 38.8 million Americans and contributing $1.3 trillion annually to the economy. Here, the prominent owners, managers and developers come together with the financiers, brokers and supplier partners to create thriving communities  and collectively shape the future of our industry.</a:t>
            </a:r>
          </a:p>
          <a:p>
            <a:pPr marL="285750" indent="-285750">
              <a:buClr>
                <a:srgbClr val="E72125"/>
              </a:buClr>
              <a:buFont typeface="Wingdings" pitchFamily="2" charset="2"/>
              <a:buChar char="§"/>
            </a:pPr>
            <a:endParaRPr lang="en-US" dirty="0">
              <a:solidFill>
                <a:schemeClr val="bg1"/>
              </a:solidFill>
              <a:latin typeface="Montserrat" panose="02000505000000020004" pitchFamily="2" charset="77"/>
            </a:endParaRPr>
          </a:p>
        </p:txBody>
      </p:sp>
      <p:sp>
        <p:nvSpPr>
          <p:cNvPr id="9" name="Rectangle 8">
            <a:extLst>
              <a:ext uri="{FF2B5EF4-FFF2-40B4-BE49-F238E27FC236}">
                <a16:creationId xmlns:a16="http://schemas.microsoft.com/office/drawing/2014/main" id="{0AC71D4F-43F5-494C-8CEB-9EB1CEBC14B5}"/>
              </a:ext>
            </a:extLst>
          </p:cNvPr>
          <p:cNvSpPr/>
          <p:nvPr/>
        </p:nvSpPr>
        <p:spPr>
          <a:xfrm>
            <a:off x="6645350" y="613707"/>
            <a:ext cx="116957" cy="5195422"/>
          </a:xfrm>
          <a:prstGeom prst="rect">
            <a:avLst/>
          </a:prstGeom>
          <a:solidFill>
            <a:srgbClr val="EA2326"/>
          </a:solidFill>
          <a:ln>
            <a:solidFill>
              <a:srgbClr val="EA23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descr="A row of colorful buildings&#10;&#10;Description automatically generated with low confidence">
            <a:extLst>
              <a:ext uri="{FF2B5EF4-FFF2-40B4-BE49-F238E27FC236}">
                <a16:creationId xmlns:a16="http://schemas.microsoft.com/office/drawing/2014/main" id="{24DC1DE1-A50B-9A4B-93A6-CEFAF2651597}"/>
              </a:ext>
            </a:extLst>
          </p:cNvPr>
          <p:cNvPicPr>
            <a:picLocks noGrp="1" noChangeAspect="1"/>
          </p:cNvPicPr>
          <p:nvPr>
            <p:ph type="pic" idx="4294967295"/>
          </p:nvPr>
        </p:nvPicPr>
        <p:blipFill rotWithShape="1">
          <a:blip r:embed="rId2">
            <a:extLst>
              <a:ext uri="{28A0092B-C50C-407E-A947-70E740481C1C}">
                <a14:useLocalDpi xmlns:a14="http://schemas.microsoft.com/office/drawing/2010/main" val="0"/>
              </a:ext>
            </a:extLst>
          </a:blip>
          <a:srcRect l="27469" r="27469"/>
          <a:stretch/>
        </p:blipFill>
        <p:spPr>
          <a:xfrm>
            <a:off x="-25400" y="0"/>
            <a:ext cx="4635500" cy="6858000"/>
          </a:xfrm>
          <a:prstGeom prst="rect">
            <a:avLst/>
          </a:prstGeom>
        </p:spPr>
      </p:pic>
      <p:sp>
        <p:nvSpPr>
          <p:cNvPr id="2" name="TextBox 1">
            <a:extLst>
              <a:ext uri="{FF2B5EF4-FFF2-40B4-BE49-F238E27FC236}">
                <a16:creationId xmlns:a16="http://schemas.microsoft.com/office/drawing/2014/main" id="{5F7639D0-E5C6-504C-9E03-5A1D1AF72609}"/>
              </a:ext>
            </a:extLst>
          </p:cNvPr>
          <p:cNvSpPr txBox="1"/>
          <p:nvPr/>
        </p:nvSpPr>
        <p:spPr>
          <a:xfrm>
            <a:off x="8331200" y="3962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89315389"/>
      </p:ext>
    </p:extLst>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39;p48">
            <a:extLst>
              <a:ext uri="{FF2B5EF4-FFF2-40B4-BE49-F238E27FC236}">
                <a16:creationId xmlns:a16="http://schemas.microsoft.com/office/drawing/2014/main" id="{5C74A79D-80FD-B641-9D62-D2BDF3A652C9}"/>
              </a:ext>
            </a:extLst>
          </p:cNvPr>
          <p:cNvSpPr txBox="1"/>
          <p:nvPr/>
        </p:nvSpPr>
        <p:spPr>
          <a:xfrm>
            <a:off x="15651" y="1124626"/>
            <a:ext cx="8456700" cy="19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0" i="0" u="none" strike="noStrike" cap="none" dirty="0">
              <a:solidFill>
                <a:srgbClr val="FFFFFF"/>
              </a:solidFill>
              <a:latin typeface="Impact"/>
              <a:ea typeface="Impact"/>
              <a:cs typeface="Impact"/>
              <a:sym typeface="Impact"/>
            </a:endParaRPr>
          </a:p>
        </p:txBody>
      </p:sp>
      <p:sp>
        <p:nvSpPr>
          <p:cNvPr id="8" name="Google Shape;340;p48">
            <a:extLst>
              <a:ext uri="{FF2B5EF4-FFF2-40B4-BE49-F238E27FC236}">
                <a16:creationId xmlns:a16="http://schemas.microsoft.com/office/drawing/2014/main" id="{3CD537E2-DC0A-D545-B5A7-67ED201929A0}"/>
              </a:ext>
            </a:extLst>
          </p:cNvPr>
          <p:cNvSpPr txBox="1"/>
          <p:nvPr/>
        </p:nvSpPr>
        <p:spPr>
          <a:xfrm>
            <a:off x="518363" y="109728"/>
            <a:ext cx="9728142" cy="462600"/>
          </a:xfrm>
          <a:prstGeom prst="rect">
            <a:avLst/>
          </a:prstGeom>
          <a:noFill/>
          <a:ln>
            <a:noFill/>
          </a:ln>
        </p:spPr>
        <p:txBody>
          <a:bodyPr spcFirstLastPara="1" wrap="square" lIns="91425" tIns="91425" rIns="91425" bIns="91425" anchor="t" anchorCtr="0">
            <a:noAutofit/>
          </a:bodyPr>
          <a:lstStyle/>
          <a:p>
            <a:pPr lvl="0">
              <a:buClr>
                <a:srgbClr val="000000"/>
              </a:buClr>
              <a:buSzPts val="2500"/>
            </a:pPr>
            <a:r>
              <a:rPr lang="en-US" sz="2800" b="1" dirty="0">
                <a:solidFill>
                  <a:srgbClr val="52121E"/>
                </a:solidFill>
                <a:latin typeface="Montserrat" panose="02000505000000020004" pitchFamily="2" charset="77"/>
              </a:rPr>
              <a:t>NMHC Issued Principles to Assist COVID-19 Recovery Efforts</a:t>
            </a:r>
            <a:br>
              <a:rPr lang="en-US" sz="2800" b="1" dirty="0">
                <a:solidFill>
                  <a:srgbClr val="52121E"/>
                </a:solidFill>
                <a:latin typeface="Montserrat" panose="02000505000000020004" pitchFamily="2" charset="77"/>
              </a:rPr>
            </a:br>
            <a:r>
              <a:rPr lang="en-US" sz="2800" b="1" dirty="0">
                <a:solidFill>
                  <a:srgbClr val="52121E"/>
                </a:solidFill>
                <a:latin typeface="Montserrat" panose="02000505000000020004" pitchFamily="2" charset="77"/>
              </a:rPr>
              <a:t>Eviction Moratorium Transition</a:t>
            </a:r>
            <a:endParaRPr lang="en-US" sz="2800" b="1" dirty="0">
              <a:solidFill>
                <a:srgbClr val="52121E"/>
              </a:solidFill>
              <a:latin typeface="Montserrat" panose="02000505000000020004" pitchFamily="2" charset="77"/>
              <a:sym typeface="Montserrat"/>
            </a:endParaRPr>
          </a:p>
        </p:txBody>
      </p:sp>
      <p:cxnSp>
        <p:nvCxnSpPr>
          <p:cNvPr id="10" name="Google Shape;341;p48">
            <a:extLst>
              <a:ext uri="{FF2B5EF4-FFF2-40B4-BE49-F238E27FC236}">
                <a16:creationId xmlns:a16="http://schemas.microsoft.com/office/drawing/2014/main" id="{DBA28DE0-6947-B44B-9D0F-7E0ACC0A8C1C}"/>
              </a:ext>
            </a:extLst>
          </p:cNvPr>
          <p:cNvCxnSpPr>
            <a:cxnSpLocks/>
          </p:cNvCxnSpPr>
          <p:nvPr/>
        </p:nvCxnSpPr>
        <p:spPr>
          <a:xfrm>
            <a:off x="612590" y="1121651"/>
            <a:ext cx="3970427" cy="0"/>
          </a:xfrm>
          <a:prstGeom prst="straightConnector1">
            <a:avLst/>
          </a:prstGeom>
          <a:noFill/>
          <a:ln w="63500" cap="flat" cmpd="sng">
            <a:solidFill>
              <a:srgbClr val="EA2326"/>
            </a:solidFill>
            <a:prstDash val="solid"/>
            <a:round/>
            <a:headEnd type="none" w="sm" len="sm"/>
            <a:tailEnd type="none" w="sm" len="sm"/>
          </a:ln>
        </p:spPr>
      </p:cxnSp>
      <p:sp>
        <p:nvSpPr>
          <p:cNvPr id="6" name="Google Shape;178;p41">
            <a:extLst>
              <a:ext uri="{FF2B5EF4-FFF2-40B4-BE49-F238E27FC236}">
                <a16:creationId xmlns:a16="http://schemas.microsoft.com/office/drawing/2014/main" id="{81DB9DCB-A0BF-1A4F-B9A9-7FE999EDC35F}"/>
              </a:ext>
            </a:extLst>
          </p:cNvPr>
          <p:cNvSpPr txBox="1"/>
          <p:nvPr/>
        </p:nvSpPr>
        <p:spPr>
          <a:xfrm>
            <a:off x="907944" y="1223026"/>
            <a:ext cx="9320273" cy="4049659"/>
          </a:xfrm>
          <a:prstGeom prst="rect">
            <a:avLst/>
          </a:prstGeom>
          <a:noFill/>
          <a:ln>
            <a:noFill/>
          </a:ln>
        </p:spPr>
        <p:txBody>
          <a:bodyPr spcFirstLastPara="1" wrap="square" lIns="121900" tIns="121900" rIns="121900" bIns="121900" anchor="t" anchorCtr="0">
            <a:noAutofit/>
          </a:bodyPr>
          <a:lstStyle/>
          <a:p>
            <a:r>
              <a:rPr lang="en-US" sz="2400" b="1" u="sng" dirty="0">
                <a:solidFill>
                  <a:srgbClr val="52121E"/>
                </a:solidFill>
              </a:rPr>
              <a:t>As the eviction moratorium expires, NMHC recommended apartment firms adopt the following principles:</a:t>
            </a:r>
          </a:p>
          <a:p>
            <a:endParaRPr lang="en-US" sz="1200" dirty="0">
              <a:solidFill>
                <a:srgbClr val="52121E"/>
              </a:solidFill>
            </a:endParaRPr>
          </a:p>
          <a:p>
            <a:pPr marL="742950" lvl="1" indent="-285750">
              <a:buFont typeface="Arial" panose="020B0604020202020204" pitchFamily="34" charset="0"/>
              <a:buChar char="•"/>
            </a:pPr>
            <a:endParaRPr lang="en-US" sz="2400" dirty="0">
              <a:solidFill>
                <a:srgbClr val="52121E"/>
              </a:solidFill>
            </a:endParaRPr>
          </a:p>
          <a:p>
            <a:pPr marL="742950" lvl="1" indent="-285750">
              <a:buFont typeface="Arial" panose="020B0604020202020204" pitchFamily="34" charset="0"/>
              <a:buChar char="•"/>
            </a:pPr>
            <a:r>
              <a:rPr lang="en-US" sz="2400" dirty="0">
                <a:solidFill>
                  <a:srgbClr val="52121E"/>
                </a:solidFill>
              </a:rPr>
              <a:t>Encourage residents to seek rental assistance </a:t>
            </a:r>
          </a:p>
          <a:p>
            <a:pPr marL="742950" lvl="1" indent="-285750">
              <a:buFont typeface="Arial" panose="020B0604020202020204" pitchFamily="34" charset="0"/>
              <a:buChar char="•"/>
            </a:pPr>
            <a:r>
              <a:rPr lang="en-US" sz="2400" dirty="0">
                <a:solidFill>
                  <a:srgbClr val="52121E"/>
                </a:solidFill>
              </a:rPr>
              <a:t>Offer solutions to help residents avoid eviction </a:t>
            </a:r>
          </a:p>
          <a:p>
            <a:pPr marL="742950" lvl="1" indent="-285750">
              <a:buFont typeface="Arial" panose="020B0604020202020204" pitchFamily="34" charset="0"/>
              <a:buChar char="•"/>
            </a:pPr>
            <a:r>
              <a:rPr lang="en-US" sz="2400" dirty="0">
                <a:solidFill>
                  <a:srgbClr val="52121E"/>
                </a:solidFill>
              </a:rPr>
              <a:t>Provide notice of at least 30 days to residents before filing an eviction for non-payment</a:t>
            </a:r>
          </a:p>
          <a:p>
            <a:pPr marL="742950" lvl="1" indent="-285750">
              <a:buFont typeface="Arial" panose="020B0604020202020204" pitchFamily="34" charset="0"/>
              <a:buChar char="•"/>
            </a:pPr>
            <a:r>
              <a:rPr lang="en-US" sz="2400" dirty="0">
                <a:solidFill>
                  <a:srgbClr val="52121E"/>
                </a:solidFill>
              </a:rPr>
              <a:t>Work with jurisdictions to break down artificial barriers </a:t>
            </a:r>
          </a:p>
          <a:p>
            <a:pPr marL="742950" lvl="1" indent="-285750">
              <a:buFont typeface="Arial" panose="020B0604020202020204" pitchFamily="34" charset="0"/>
              <a:buChar char="•"/>
            </a:pPr>
            <a:r>
              <a:rPr lang="en-US" sz="2400" dirty="0">
                <a:solidFill>
                  <a:srgbClr val="52121E"/>
                </a:solidFill>
              </a:rPr>
              <a:t>Identify governmental and community resources to broadly help residents</a:t>
            </a:r>
          </a:p>
          <a:p>
            <a:pPr marL="742950" lvl="1" indent="-285750">
              <a:buFont typeface="Arial" panose="020B0604020202020204" pitchFamily="34" charset="0"/>
              <a:buChar char="•"/>
            </a:pPr>
            <a:r>
              <a:rPr lang="en-US" sz="2400" dirty="0">
                <a:solidFill>
                  <a:srgbClr val="52121E"/>
                </a:solidFill>
              </a:rPr>
              <a:t>Communicate with residents </a:t>
            </a:r>
          </a:p>
          <a:p>
            <a:endParaRPr lang="en-US" sz="1600" dirty="0">
              <a:latin typeface="Montserrat" panose="02000505000000020004" pitchFamily="2" charset="77"/>
            </a:endParaRPr>
          </a:p>
        </p:txBody>
      </p:sp>
    </p:spTree>
    <p:extLst>
      <p:ext uri="{BB962C8B-B14F-4D97-AF65-F5344CB8AC3E}">
        <p14:creationId xmlns:p14="http://schemas.microsoft.com/office/powerpoint/2010/main" val="779889882"/>
      </p:ext>
    </p:extLst>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39;p48">
            <a:extLst>
              <a:ext uri="{FF2B5EF4-FFF2-40B4-BE49-F238E27FC236}">
                <a16:creationId xmlns:a16="http://schemas.microsoft.com/office/drawing/2014/main" id="{5C74A79D-80FD-B641-9D62-D2BDF3A652C9}"/>
              </a:ext>
            </a:extLst>
          </p:cNvPr>
          <p:cNvSpPr txBox="1"/>
          <p:nvPr/>
        </p:nvSpPr>
        <p:spPr>
          <a:xfrm>
            <a:off x="15651" y="1124626"/>
            <a:ext cx="8456700" cy="19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0" i="0" u="none" strike="noStrike" cap="none" dirty="0">
              <a:solidFill>
                <a:srgbClr val="FFFFFF"/>
              </a:solidFill>
              <a:latin typeface="Impact"/>
              <a:ea typeface="Impact"/>
              <a:cs typeface="Impact"/>
              <a:sym typeface="Impact"/>
            </a:endParaRPr>
          </a:p>
        </p:txBody>
      </p:sp>
      <p:sp>
        <p:nvSpPr>
          <p:cNvPr id="8" name="Google Shape;340;p48">
            <a:extLst>
              <a:ext uri="{FF2B5EF4-FFF2-40B4-BE49-F238E27FC236}">
                <a16:creationId xmlns:a16="http://schemas.microsoft.com/office/drawing/2014/main" id="{3CD537E2-DC0A-D545-B5A7-67ED201929A0}"/>
              </a:ext>
            </a:extLst>
          </p:cNvPr>
          <p:cNvSpPr txBox="1"/>
          <p:nvPr/>
        </p:nvSpPr>
        <p:spPr>
          <a:xfrm>
            <a:off x="518363" y="109728"/>
            <a:ext cx="9728142" cy="462600"/>
          </a:xfrm>
          <a:prstGeom prst="rect">
            <a:avLst/>
          </a:prstGeom>
          <a:noFill/>
          <a:ln>
            <a:noFill/>
          </a:ln>
        </p:spPr>
        <p:txBody>
          <a:bodyPr spcFirstLastPara="1" wrap="square" lIns="91425" tIns="91425" rIns="91425" bIns="91425" anchor="t" anchorCtr="0">
            <a:noAutofit/>
          </a:bodyPr>
          <a:lstStyle/>
          <a:p>
            <a:pPr lvl="0">
              <a:buClr>
                <a:srgbClr val="000000"/>
              </a:buClr>
              <a:buSzPts val="2500"/>
            </a:pPr>
            <a:r>
              <a:rPr lang="en-US" sz="2800" b="1" dirty="0">
                <a:solidFill>
                  <a:srgbClr val="52121E"/>
                </a:solidFill>
                <a:latin typeface="Montserrat" panose="02000505000000020004" pitchFamily="2" charset="77"/>
              </a:rPr>
              <a:t>Emergency Rental Assistance </a:t>
            </a:r>
            <a:br>
              <a:rPr lang="en-US" sz="2800" b="1" dirty="0">
                <a:solidFill>
                  <a:srgbClr val="52121E"/>
                </a:solidFill>
                <a:latin typeface="Montserrat" panose="02000505000000020004" pitchFamily="2" charset="77"/>
              </a:rPr>
            </a:br>
            <a:r>
              <a:rPr lang="en-US" sz="2800" b="1" dirty="0">
                <a:solidFill>
                  <a:srgbClr val="52121E"/>
                </a:solidFill>
                <a:latin typeface="Montserrat" panose="02000505000000020004" pitchFamily="2" charset="77"/>
              </a:rPr>
              <a:t>NMHC Member Outreach to Residents</a:t>
            </a:r>
            <a:endParaRPr lang="en-US" sz="2800" b="1" dirty="0">
              <a:solidFill>
                <a:srgbClr val="52121E"/>
              </a:solidFill>
              <a:latin typeface="Montserrat" panose="02000505000000020004" pitchFamily="2" charset="77"/>
              <a:sym typeface="Montserrat"/>
            </a:endParaRPr>
          </a:p>
        </p:txBody>
      </p:sp>
      <p:cxnSp>
        <p:nvCxnSpPr>
          <p:cNvPr id="10" name="Google Shape;341;p48">
            <a:extLst>
              <a:ext uri="{FF2B5EF4-FFF2-40B4-BE49-F238E27FC236}">
                <a16:creationId xmlns:a16="http://schemas.microsoft.com/office/drawing/2014/main" id="{DBA28DE0-6947-B44B-9D0F-7E0ACC0A8C1C}"/>
              </a:ext>
            </a:extLst>
          </p:cNvPr>
          <p:cNvCxnSpPr>
            <a:cxnSpLocks/>
          </p:cNvCxnSpPr>
          <p:nvPr/>
        </p:nvCxnSpPr>
        <p:spPr>
          <a:xfrm>
            <a:off x="612590" y="1121651"/>
            <a:ext cx="3970427" cy="0"/>
          </a:xfrm>
          <a:prstGeom prst="straightConnector1">
            <a:avLst/>
          </a:prstGeom>
          <a:noFill/>
          <a:ln w="63500" cap="flat" cmpd="sng">
            <a:solidFill>
              <a:srgbClr val="EA2326"/>
            </a:solidFill>
            <a:prstDash val="solid"/>
            <a:round/>
            <a:headEnd type="none" w="sm" len="sm"/>
            <a:tailEnd type="none" w="sm" len="sm"/>
          </a:ln>
        </p:spPr>
      </p:cxnSp>
      <p:sp>
        <p:nvSpPr>
          <p:cNvPr id="6" name="Google Shape;178;p41">
            <a:extLst>
              <a:ext uri="{FF2B5EF4-FFF2-40B4-BE49-F238E27FC236}">
                <a16:creationId xmlns:a16="http://schemas.microsoft.com/office/drawing/2014/main" id="{81DB9DCB-A0BF-1A4F-B9A9-7FE999EDC35F}"/>
              </a:ext>
            </a:extLst>
          </p:cNvPr>
          <p:cNvSpPr txBox="1"/>
          <p:nvPr/>
        </p:nvSpPr>
        <p:spPr>
          <a:xfrm>
            <a:off x="907944" y="1223026"/>
            <a:ext cx="9320273" cy="4049659"/>
          </a:xfrm>
          <a:prstGeom prst="rect">
            <a:avLst/>
          </a:prstGeom>
          <a:noFill/>
          <a:ln>
            <a:noFill/>
          </a:ln>
        </p:spPr>
        <p:txBody>
          <a:bodyPr spcFirstLastPara="1" wrap="square" lIns="121900" tIns="121900" rIns="121900" bIns="121900" anchor="t" anchorCtr="0">
            <a:noAutofit/>
          </a:bodyPr>
          <a:lstStyle/>
          <a:p>
            <a:endParaRPr lang="en-US" sz="1600" dirty="0">
              <a:latin typeface="Montserrat" panose="02000505000000020004" pitchFamily="2" charset="77"/>
            </a:endParaRPr>
          </a:p>
        </p:txBody>
      </p:sp>
      <p:sp>
        <p:nvSpPr>
          <p:cNvPr id="15" name="Content Placeholder 14">
            <a:extLst>
              <a:ext uri="{FF2B5EF4-FFF2-40B4-BE49-F238E27FC236}">
                <a16:creationId xmlns:a16="http://schemas.microsoft.com/office/drawing/2014/main" id="{E9DE977C-305B-3147-9AC2-BF9E79452FDA}"/>
              </a:ext>
            </a:extLst>
          </p:cNvPr>
          <p:cNvSpPr>
            <a:spLocks noGrp="1"/>
          </p:cNvSpPr>
          <p:nvPr>
            <p:ph sz="half" idx="1"/>
          </p:nvPr>
        </p:nvSpPr>
        <p:spPr/>
        <p:txBody>
          <a:bodyPr>
            <a:normAutofit fontScale="92500" lnSpcReduction="20000"/>
          </a:bodyPr>
          <a:lstStyle/>
          <a:p>
            <a:pPr marL="0" marR="0" indent="0">
              <a:spcBef>
                <a:spcPts val="0"/>
              </a:spcBef>
              <a:spcAft>
                <a:spcPts val="0"/>
              </a:spcAft>
              <a:buNone/>
            </a:pPr>
            <a:r>
              <a:rPr lang="en-US" sz="2600" b="1" u="sng" dirty="0">
                <a:solidFill>
                  <a:srgbClr val="52121E"/>
                </a:solidFill>
              </a:rPr>
              <a:t>COVID Related Outreach</a:t>
            </a:r>
          </a:p>
          <a:p>
            <a:pPr marL="0" marR="0">
              <a:spcBef>
                <a:spcPts val="0"/>
              </a:spcBef>
              <a:spcAft>
                <a:spcPts val="0"/>
              </a:spcAft>
            </a:pPr>
            <a:endParaRPr lang="en-US" sz="1400" b="1" dirty="0">
              <a:ea typeface="Calibri" panose="020F0502020204030204" pitchFamily="34" charset="0"/>
            </a:endParaRPr>
          </a:p>
          <a:p>
            <a:pPr marL="457200" indent="-457200">
              <a:spcBef>
                <a:spcPts val="0"/>
              </a:spcBef>
            </a:pPr>
            <a:r>
              <a:rPr lang="en-US" dirty="0">
                <a:solidFill>
                  <a:srgbClr val="52121E"/>
                </a:solidFill>
                <a:ea typeface="Calibri" panose="020F0502020204030204" pitchFamily="34" charset="0"/>
              </a:rPr>
              <a:t>Payment plans</a:t>
            </a:r>
          </a:p>
          <a:p>
            <a:pPr marL="457200" indent="-457200">
              <a:spcBef>
                <a:spcPts val="0"/>
              </a:spcBef>
            </a:pPr>
            <a:r>
              <a:rPr lang="en-US" dirty="0">
                <a:solidFill>
                  <a:srgbClr val="52121E"/>
                </a:solidFill>
                <a:ea typeface="Calibri" panose="020F0502020204030204" pitchFamily="34" charset="0"/>
              </a:rPr>
              <a:t>Waived late fees</a:t>
            </a:r>
          </a:p>
          <a:p>
            <a:pPr marL="457200" indent="-457200">
              <a:spcBef>
                <a:spcPts val="0"/>
              </a:spcBef>
            </a:pPr>
            <a:r>
              <a:rPr lang="en-US" dirty="0">
                <a:solidFill>
                  <a:srgbClr val="52121E"/>
                </a:solidFill>
                <a:ea typeface="Calibri" panose="020F0502020204030204" pitchFamily="34" charset="0"/>
              </a:rPr>
              <a:t>Deferments and extended or flexible lease periods</a:t>
            </a:r>
          </a:p>
          <a:p>
            <a:pPr marL="457200" indent="-457200">
              <a:spcBef>
                <a:spcPts val="0"/>
              </a:spcBef>
            </a:pPr>
            <a:r>
              <a:rPr lang="en-US" dirty="0">
                <a:solidFill>
                  <a:srgbClr val="52121E"/>
                </a:solidFill>
                <a:ea typeface="Calibri" panose="020F0502020204030204" pitchFamily="34" charset="0"/>
              </a:rPr>
              <a:t>Cash for keys (compensation for vacating a unit)</a:t>
            </a:r>
          </a:p>
          <a:p>
            <a:pPr marL="457200" indent="-457200">
              <a:spcBef>
                <a:spcPts val="0"/>
              </a:spcBef>
            </a:pPr>
            <a:r>
              <a:rPr lang="en-US" dirty="0">
                <a:solidFill>
                  <a:srgbClr val="52121E"/>
                </a:solidFill>
                <a:ea typeface="Calibri" panose="020F0502020204030204" pitchFamily="34" charset="0"/>
              </a:rPr>
              <a:t>Free ability to charge rent on credit cards</a:t>
            </a:r>
          </a:p>
          <a:p>
            <a:pPr marL="457200" indent="-457200">
              <a:spcBef>
                <a:spcPts val="0"/>
              </a:spcBef>
            </a:pPr>
            <a:r>
              <a:rPr lang="en-US" dirty="0">
                <a:solidFill>
                  <a:srgbClr val="52121E"/>
                </a:solidFill>
                <a:ea typeface="Calibri" panose="020F0502020204030204" pitchFamily="34" charset="0"/>
              </a:rPr>
              <a:t>Forgiving rent</a:t>
            </a:r>
          </a:p>
          <a:p>
            <a:pPr marL="457200" indent="-457200">
              <a:spcBef>
                <a:spcPts val="0"/>
              </a:spcBef>
            </a:pPr>
            <a:r>
              <a:rPr lang="en-US" dirty="0">
                <a:solidFill>
                  <a:srgbClr val="52121E"/>
                </a:solidFill>
                <a:ea typeface="Calibri" panose="020F0502020204030204" pitchFamily="34" charset="0"/>
              </a:rPr>
              <a:t>Rental assistance funds</a:t>
            </a:r>
          </a:p>
          <a:p>
            <a:pPr marL="457200" indent="-457200">
              <a:spcBef>
                <a:spcPts val="0"/>
              </a:spcBef>
            </a:pPr>
            <a:r>
              <a:rPr lang="en-US" dirty="0">
                <a:solidFill>
                  <a:srgbClr val="52121E"/>
                </a:solidFill>
                <a:ea typeface="Calibri" panose="020F0502020204030204" pitchFamily="34" charset="0"/>
              </a:rPr>
              <a:t>Connecting residents with food banks, charities and other local resources</a:t>
            </a:r>
          </a:p>
          <a:p>
            <a:pPr marL="457200" indent="-457200">
              <a:spcBef>
                <a:spcPts val="0"/>
              </a:spcBef>
            </a:pPr>
            <a:endParaRPr lang="en-US" dirty="0">
              <a:solidFill>
                <a:srgbClr val="52121E"/>
              </a:solidFill>
              <a:ea typeface="Calibri" panose="020F0502020204030204" pitchFamily="34" charset="0"/>
            </a:endParaRPr>
          </a:p>
          <a:p>
            <a:endParaRPr lang="en-US" dirty="0"/>
          </a:p>
        </p:txBody>
      </p:sp>
      <p:sp>
        <p:nvSpPr>
          <p:cNvPr id="16" name="Content Placeholder 15">
            <a:extLst>
              <a:ext uri="{FF2B5EF4-FFF2-40B4-BE49-F238E27FC236}">
                <a16:creationId xmlns:a16="http://schemas.microsoft.com/office/drawing/2014/main" id="{9BBB195B-3913-7F48-81AD-154C9B73406B}"/>
              </a:ext>
            </a:extLst>
          </p:cNvPr>
          <p:cNvSpPr>
            <a:spLocks noGrp="1"/>
          </p:cNvSpPr>
          <p:nvPr>
            <p:ph sz="half" idx="2"/>
          </p:nvPr>
        </p:nvSpPr>
        <p:spPr/>
        <p:txBody>
          <a:bodyPr>
            <a:normAutofit fontScale="92500" lnSpcReduction="20000"/>
          </a:bodyPr>
          <a:lstStyle/>
          <a:p>
            <a:pPr marL="0" indent="0">
              <a:spcBef>
                <a:spcPts val="0"/>
              </a:spcBef>
              <a:buNone/>
            </a:pPr>
            <a:r>
              <a:rPr lang="en-US" sz="2600" b="1" u="sng" dirty="0">
                <a:solidFill>
                  <a:srgbClr val="52121E"/>
                </a:solidFill>
              </a:rPr>
              <a:t>ERAP Outreach </a:t>
            </a:r>
          </a:p>
          <a:p>
            <a:pPr marR="0">
              <a:spcBef>
                <a:spcPts val="0"/>
              </a:spcBef>
              <a:spcAft>
                <a:spcPts val="0"/>
              </a:spcAft>
            </a:pPr>
            <a:endParaRPr lang="en-US" sz="1400" b="1" dirty="0">
              <a:ea typeface="Calibri" panose="020F0502020204030204" pitchFamily="34" charset="0"/>
            </a:endParaRPr>
          </a:p>
          <a:p>
            <a:pPr marL="457200" indent="-457200">
              <a:spcBef>
                <a:spcPts val="0"/>
              </a:spcBef>
            </a:pPr>
            <a:r>
              <a:rPr lang="en-US" dirty="0">
                <a:solidFill>
                  <a:srgbClr val="52121E"/>
                </a:solidFill>
                <a:ea typeface="Calibri" panose="020F0502020204030204" pitchFamily="34" charset="0"/>
              </a:rPr>
              <a:t>Assist residents to secure rental assistance</a:t>
            </a:r>
          </a:p>
          <a:p>
            <a:pPr marL="457200" indent="-457200">
              <a:spcBef>
                <a:spcPts val="0"/>
              </a:spcBef>
            </a:pPr>
            <a:r>
              <a:rPr lang="en-US" dirty="0">
                <a:solidFill>
                  <a:srgbClr val="52121E"/>
                </a:solidFill>
                <a:ea typeface="Calibri" panose="020F0502020204030204" pitchFamily="34" charset="0"/>
              </a:rPr>
              <a:t>Outreach to every resident</a:t>
            </a:r>
          </a:p>
          <a:p>
            <a:pPr marL="457200" indent="-457200">
              <a:spcBef>
                <a:spcPts val="0"/>
              </a:spcBef>
            </a:pPr>
            <a:r>
              <a:rPr lang="en-US" dirty="0">
                <a:solidFill>
                  <a:srgbClr val="52121E"/>
                </a:solidFill>
                <a:ea typeface="Calibri" panose="020F0502020204030204" pitchFamily="34" charset="0"/>
              </a:rPr>
              <a:t>Letters, emails and door to door interaction</a:t>
            </a:r>
          </a:p>
          <a:p>
            <a:pPr marL="457200" indent="-457200">
              <a:spcBef>
                <a:spcPts val="0"/>
              </a:spcBef>
            </a:pPr>
            <a:r>
              <a:rPr lang="en-US" dirty="0">
                <a:solidFill>
                  <a:srgbClr val="52121E"/>
                </a:solidFill>
                <a:ea typeface="Calibri" panose="020F0502020204030204" pitchFamily="34" charset="0"/>
              </a:rPr>
              <a:t>Added dedicated staff</a:t>
            </a:r>
          </a:p>
          <a:p>
            <a:pPr marL="0" indent="0">
              <a:buNone/>
            </a:pPr>
            <a:endParaRPr lang="en-US" dirty="0"/>
          </a:p>
        </p:txBody>
      </p:sp>
    </p:spTree>
    <p:extLst>
      <p:ext uri="{BB962C8B-B14F-4D97-AF65-F5344CB8AC3E}">
        <p14:creationId xmlns:p14="http://schemas.microsoft.com/office/powerpoint/2010/main" val="1640604815"/>
      </p:ext>
    </p:extLst>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39;p48">
            <a:extLst>
              <a:ext uri="{FF2B5EF4-FFF2-40B4-BE49-F238E27FC236}">
                <a16:creationId xmlns:a16="http://schemas.microsoft.com/office/drawing/2014/main" id="{5C74A79D-80FD-B641-9D62-D2BDF3A652C9}"/>
              </a:ext>
            </a:extLst>
          </p:cNvPr>
          <p:cNvSpPr txBox="1"/>
          <p:nvPr/>
        </p:nvSpPr>
        <p:spPr>
          <a:xfrm>
            <a:off x="15651" y="1124626"/>
            <a:ext cx="8456700" cy="19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0" i="0" u="none" strike="noStrike" cap="none" dirty="0">
              <a:solidFill>
                <a:srgbClr val="FFFFFF"/>
              </a:solidFill>
              <a:latin typeface="Impact"/>
              <a:ea typeface="Impact"/>
              <a:cs typeface="Impact"/>
              <a:sym typeface="Impact"/>
            </a:endParaRPr>
          </a:p>
        </p:txBody>
      </p:sp>
      <p:sp>
        <p:nvSpPr>
          <p:cNvPr id="8" name="Google Shape;340;p48">
            <a:extLst>
              <a:ext uri="{FF2B5EF4-FFF2-40B4-BE49-F238E27FC236}">
                <a16:creationId xmlns:a16="http://schemas.microsoft.com/office/drawing/2014/main" id="{3CD537E2-DC0A-D545-B5A7-67ED201929A0}"/>
              </a:ext>
            </a:extLst>
          </p:cNvPr>
          <p:cNvSpPr txBox="1"/>
          <p:nvPr/>
        </p:nvSpPr>
        <p:spPr>
          <a:xfrm>
            <a:off x="500075" y="481876"/>
            <a:ext cx="7351200" cy="46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800" b="1" i="0" u="none" strike="noStrike" cap="none" dirty="0">
                <a:solidFill>
                  <a:srgbClr val="52121E"/>
                </a:solidFill>
                <a:latin typeface="Montserrat" panose="02000505000000020004" pitchFamily="2" charset="77"/>
                <a:ea typeface="Montserrat"/>
                <a:cs typeface="Montserrat"/>
                <a:sym typeface="Montserrat"/>
              </a:rPr>
              <a:t>Real Estate Industry Coalition</a:t>
            </a:r>
            <a:endParaRPr sz="2800" b="1" i="0" u="none" strike="noStrike" cap="none" dirty="0">
              <a:solidFill>
                <a:srgbClr val="52121E"/>
              </a:solidFill>
              <a:latin typeface="Montserrat" panose="02000505000000020004" pitchFamily="2" charset="77"/>
              <a:ea typeface="Montserrat"/>
              <a:cs typeface="Montserrat"/>
              <a:sym typeface="Montserrat"/>
            </a:endParaRPr>
          </a:p>
        </p:txBody>
      </p:sp>
      <p:cxnSp>
        <p:nvCxnSpPr>
          <p:cNvPr id="10" name="Google Shape;341;p48">
            <a:extLst>
              <a:ext uri="{FF2B5EF4-FFF2-40B4-BE49-F238E27FC236}">
                <a16:creationId xmlns:a16="http://schemas.microsoft.com/office/drawing/2014/main" id="{DBA28DE0-6947-B44B-9D0F-7E0ACC0A8C1C}"/>
              </a:ext>
            </a:extLst>
          </p:cNvPr>
          <p:cNvCxnSpPr>
            <a:cxnSpLocks/>
          </p:cNvCxnSpPr>
          <p:nvPr/>
        </p:nvCxnSpPr>
        <p:spPr>
          <a:xfrm>
            <a:off x="612590" y="1121651"/>
            <a:ext cx="3970427" cy="0"/>
          </a:xfrm>
          <a:prstGeom prst="straightConnector1">
            <a:avLst/>
          </a:prstGeom>
          <a:noFill/>
          <a:ln w="63500" cap="flat" cmpd="sng">
            <a:solidFill>
              <a:srgbClr val="EA2326"/>
            </a:solidFill>
            <a:prstDash val="solid"/>
            <a:round/>
            <a:headEnd type="none" w="sm" len="sm"/>
            <a:tailEnd type="none" w="sm" len="sm"/>
          </a:ln>
        </p:spPr>
      </p:cxnSp>
      <p:pic>
        <p:nvPicPr>
          <p:cNvPr id="7" name="Picture Placeholder 6">
            <a:extLst>
              <a:ext uri="{FF2B5EF4-FFF2-40B4-BE49-F238E27FC236}">
                <a16:creationId xmlns:a16="http://schemas.microsoft.com/office/drawing/2014/main" id="{E1BAE805-C861-A148-8759-795342940F49}"/>
              </a:ext>
            </a:extLst>
          </p:cNvPr>
          <p:cNvPicPr>
            <a:picLocks noGrp="1"/>
          </p:cNvPicPr>
          <p:nvPr>
            <p:ph type="pic" idx="4294967295"/>
          </p:nvPr>
        </p:nvPicPr>
        <p:blipFill rotWithShape="1">
          <a:blip r:embed="rId2" cstate="print">
            <a:extLst>
              <a:ext uri="{28A0092B-C50C-407E-A947-70E740481C1C}">
                <a14:useLocalDpi xmlns:a14="http://schemas.microsoft.com/office/drawing/2010/main" val="0"/>
              </a:ext>
            </a:extLst>
          </a:blip>
          <a:srcRect l="740" r="740"/>
          <a:stretch/>
        </p:blipFill>
        <p:spPr bwMode="auto">
          <a:xfrm>
            <a:off x="1073150" y="1716491"/>
            <a:ext cx="10045700" cy="3952875"/>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1157465093"/>
      </p:ext>
    </p:extLst>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39;p48">
            <a:extLst>
              <a:ext uri="{FF2B5EF4-FFF2-40B4-BE49-F238E27FC236}">
                <a16:creationId xmlns:a16="http://schemas.microsoft.com/office/drawing/2014/main" id="{5C74A79D-80FD-B641-9D62-D2BDF3A652C9}"/>
              </a:ext>
            </a:extLst>
          </p:cNvPr>
          <p:cNvSpPr txBox="1"/>
          <p:nvPr/>
        </p:nvSpPr>
        <p:spPr>
          <a:xfrm>
            <a:off x="15651" y="1124626"/>
            <a:ext cx="8456700" cy="19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0" i="0" u="none" strike="noStrike" cap="none" dirty="0">
              <a:solidFill>
                <a:srgbClr val="FFFFFF"/>
              </a:solidFill>
              <a:latin typeface="Impact"/>
              <a:ea typeface="Impact"/>
              <a:cs typeface="Impact"/>
              <a:sym typeface="Impact"/>
            </a:endParaRPr>
          </a:p>
        </p:txBody>
      </p:sp>
      <p:sp>
        <p:nvSpPr>
          <p:cNvPr id="8" name="Google Shape;340;p48">
            <a:extLst>
              <a:ext uri="{FF2B5EF4-FFF2-40B4-BE49-F238E27FC236}">
                <a16:creationId xmlns:a16="http://schemas.microsoft.com/office/drawing/2014/main" id="{3CD537E2-DC0A-D545-B5A7-67ED201929A0}"/>
              </a:ext>
            </a:extLst>
          </p:cNvPr>
          <p:cNvSpPr txBox="1"/>
          <p:nvPr/>
        </p:nvSpPr>
        <p:spPr>
          <a:xfrm>
            <a:off x="500075" y="481876"/>
            <a:ext cx="7351200" cy="46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800" b="1" i="0" u="none" strike="noStrike" cap="none" dirty="0">
                <a:solidFill>
                  <a:srgbClr val="52121E"/>
                </a:solidFill>
                <a:latin typeface="Montserrat" panose="02000505000000020004" pitchFamily="2" charset="77"/>
                <a:ea typeface="Montserrat"/>
                <a:cs typeface="Montserrat"/>
                <a:sym typeface="Montserrat"/>
              </a:rPr>
              <a:t>Real Estate Industry Coalition Accomplishments</a:t>
            </a:r>
            <a:endParaRPr sz="2800" b="1" i="0" u="none" strike="noStrike" cap="none" dirty="0">
              <a:solidFill>
                <a:srgbClr val="52121E"/>
              </a:solidFill>
              <a:latin typeface="Montserrat" panose="02000505000000020004" pitchFamily="2" charset="77"/>
              <a:ea typeface="Montserrat"/>
              <a:cs typeface="Montserrat"/>
              <a:sym typeface="Montserrat"/>
            </a:endParaRPr>
          </a:p>
        </p:txBody>
      </p:sp>
      <p:cxnSp>
        <p:nvCxnSpPr>
          <p:cNvPr id="10" name="Google Shape;341;p48">
            <a:extLst>
              <a:ext uri="{FF2B5EF4-FFF2-40B4-BE49-F238E27FC236}">
                <a16:creationId xmlns:a16="http://schemas.microsoft.com/office/drawing/2014/main" id="{DBA28DE0-6947-B44B-9D0F-7E0ACC0A8C1C}"/>
              </a:ext>
            </a:extLst>
          </p:cNvPr>
          <p:cNvCxnSpPr>
            <a:cxnSpLocks/>
          </p:cNvCxnSpPr>
          <p:nvPr/>
        </p:nvCxnSpPr>
        <p:spPr>
          <a:xfrm>
            <a:off x="612590" y="1121651"/>
            <a:ext cx="3970427" cy="0"/>
          </a:xfrm>
          <a:prstGeom prst="straightConnector1">
            <a:avLst/>
          </a:prstGeom>
          <a:noFill/>
          <a:ln w="63500" cap="flat" cmpd="sng">
            <a:solidFill>
              <a:srgbClr val="EA2326"/>
            </a:solidFill>
            <a:prstDash val="solid"/>
            <a:round/>
            <a:headEnd type="none" w="sm" len="sm"/>
            <a:tailEnd type="none" w="sm" len="sm"/>
          </a:ln>
        </p:spPr>
      </p:cxnSp>
      <p:sp>
        <p:nvSpPr>
          <p:cNvPr id="6" name="Google Shape;178;p41">
            <a:extLst>
              <a:ext uri="{FF2B5EF4-FFF2-40B4-BE49-F238E27FC236}">
                <a16:creationId xmlns:a16="http://schemas.microsoft.com/office/drawing/2014/main" id="{7CF62D5B-2749-554F-A1A3-2CDB78C6771D}"/>
              </a:ext>
            </a:extLst>
          </p:cNvPr>
          <p:cNvSpPr txBox="1"/>
          <p:nvPr/>
        </p:nvSpPr>
        <p:spPr>
          <a:xfrm>
            <a:off x="907944" y="1298827"/>
            <a:ext cx="9320273" cy="4049659"/>
          </a:xfrm>
          <a:prstGeom prst="rect">
            <a:avLst/>
          </a:prstGeom>
          <a:noFill/>
          <a:ln>
            <a:noFill/>
          </a:ln>
        </p:spPr>
        <p:txBody>
          <a:bodyPr spcFirstLastPara="1" wrap="square" lIns="121900" tIns="121900" rIns="121900" bIns="121900" anchor="t" anchorCtr="0">
            <a:noAutofit/>
          </a:bodyPr>
          <a:lstStyle/>
          <a:p>
            <a:pPr lvl="0"/>
            <a:endParaRPr lang="en-US" sz="2000" dirty="0">
              <a:solidFill>
                <a:srgbClr val="52121E"/>
              </a:solidFill>
            </a:endParaRPr>
          </a:p>
          <a:p>
            <a:r>
              <a:rPr lang="en-US" sz="2400" b="1" u="sng" dirty="0">
                <a:solidFill>
                  <a:srgbClr val="52121E"/>
                </a:solidFill>
              </a:rPr>
              <a:t>Direct Assistance for Renters &amp; Property Owners​</a:t>
            </a:r>
          </a:p>
          <a:p>
            <a:pPr marL="1143000" lvl="1" indent="-457200" fontAlgn="base"/>
            <a:endParaRPr lang="en-US" dirty="0">
              <a:solidFill>
                <a:srgbClr val="52121E"/>
              </a:solidFill>
            </a:endParaRPr>
          </a:p>
          <a:p>
            <a:pPr marL="1143000" lvl="1" indent="-457200" fontAlgn="base">
              <a:buFont typeface="Arial" panose="020B0604020202020204" pitchFamily="34" charset="0"/>
              <a:buChar char="•"/>
            </a:pPr>
            <a:r>
              <a:rPr lang="en-US" sz="2000" dirty="0">
                <a:solidFill>
                  <a:srgbClr val="52121E"/>
                </a:solidFill>
              </a:rPr>
              <a:t>$50 Billion in Emergency Rental Assistance Program (ERAP)​</a:t>
            </a:r>
          </a:p>
          <a:p>
            <a:pPr marL="1143000" lvl="1" indent="-457200" fontAlgn="base">
              <a:buFont typeface="Arial" panose="020B0604020202020204" pitchFamily="34" charset="0"/>
              <a:buChar char="•"/>
            </a:pPr>
            <a:endParaRPr lang="en-US" sz="1200" dirty="0">
              <a:solidFill>
                <a:srgbClr val="52121E"/>
              </a:solidFill>
            </a:endParaRPr>
          </a:p>
          <a:p>
            <a:pPr marL="1143000" lvl="1" indent="-457200" fontAlgn="base">
              <a:buFont typeface="Arial" panose="020B0604020202020204" pitchFamily="34" charset="0"/>
              <a:buChar char="•"/>
            </a:pPr>
            <a:r>
              <a:rPr lang="en-US" sz="2000" dirty="0">
                <a:solidFill>
                  <a:srgbClr val="52121E"/>
                </a:solidFill>
              </a:rPr>
              <a:t>Expanded unemployment insurance​</a:t>
            </a:r>
          </a:p>
          <a:p>
            <a:pPr marL="1143000" lvl="1" indent="-457200" fontAlgn="base">
              <a:buFont typeface="Arial" panose="020B0604020202020204" pitchFamily="34" charset="0"/>
              <a:buChar char="•"/>
            </a:pPr>
            <a:endParaRPr lang="en-US" sz="1200" dirty="0">
              <a:solidFill>
                <a:srgbClr val="52121E"/>
              </a:solidFill>
            </a:endParaRPr>
          </a:p>
          <a:p>
            <a:pPr marL="1143000" lvl="1" indent="-457200" fontAlgn="base">
              <a:buFont typeface="Arial" panose="020B0604020202020204" pitchFamily="34" charset="0"/>
              <a:buChar char="•"/>
            </a:pPr>
            <a:r>
              <a:rPr lang="en-US" sz="2000" dirty="0">
                <a:solidFill>
                  <a:srgbClr val="52121E"/>
                </a:solidFill>
              </a:rPr>
              <a:t>Direct stimulus checks for individuals and families</a:t>
            </a:r>
          </a:p>
          <a:p>
            <a:pPr marL="1143000" lvl="1" indent="-457200" fontAlgn="base">
              <a:buFont typeface="Arial" panose="020B0604020202020204" pitchFamily="34" charset="0"/>
              <a:buChar char="•"/>
            </a:pPr>
            <a:endParaRPr lang="en-US" sz="1200" dirty="0">
              <a:solidFill>
                <a:srgbClr val="52121E"/>
              </a:solidFill>
            </a:endParaRPr>
          </a:p>
          <a:p>
            <a:pPr marL="1143000" lvl="1" indent="-457200" fontAlgn="base">
              <a:buFont typeface="Arial" panose="020B0604020202020204" pitchFamily="34" charset="0"/>
              <a:buChar char="•"/>
            </a:pPr>
            <a:r>
              <a:rPr lang="en-US" sz="2000" dirty="0">
                <a:solidFill>
                  <a:srgbClr val="52121E"/>
                </a:solidFill>
              </a:rPr>
              <a:t>Paycheck Protection Program – and capital relief for depositories to work out loans ​</a:t>
            </a:r>
          </a:p>
          <a:p>
            <a:pPr marL="1143000" lvl="1" indent="-457200" fontAlgn="base">
              <a:buFont typeface="Arial" panose="020B0604020202020204" pitchFamily="34" charset="0"/>
              <a:buChar char="•"/>
            </a:pPr>
            <a:endParaRPr lang="en-US" sz="1200" dirty="0">
              <a:solidFill>
                <a:srgbClr val="52121E"/>
              </a:solidFill>
            </a:endParaRPr>
          </a:p>
          <a:p>
            <a:pPr marL="1143000" lvl="1" indent="-457200" fontAlgn="base">
              <a:buFont typeface="Arial" panose="020B0604020202020204" pitchFamily="34" charset="0"/>
              <a:buChar char="•"/>
            </a:pPr>
            <a:r>
              <a:rPr lang="en-US" sz="2000" dirty="0">
                <a:solidFill>
                  <a:srgbClr val="52121E"/>
                </a:solidFill>
              </a:rPr>
              <a:t>Multifamily Mortgage Forbearance &amp; Secured Federal Reserve Financing Facilities</a:t>
            </a:r>
          </a:p>
          <a:p>
            <a:endParaRPr lang="en-US" sz="1600" dirty="0">
              <a:latin typeface="Montserrat" panose="02000505000000020004" pitchFamily="2" charset="77"/>
            </a:endParaRPr>
          </a:p>
        </p:txBody>
      </p:sp>
    </p:spTree>
    <p:extLst>
      <p:ext uri="{BB962C8B-B14F-4D97-AF65-F5344CB8AC3E}">
        <p14:creationId xmlns:p14="http://schemas.microsoft.com/office/powerpoint/2010/main" val="2028183426"/>
      </p:ext>
    </p:extLst>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39;p48">
            <a:extLst>
              <a:ext uri="{FF2B5EF4-FFF2-40B4-BE49-F238E27FC236}">
                <a16:creationId xmlns:a16="http://schemas.microsoft.com/office/drawing/2014/main" id="{5C74A79D-80FD-B641-9D62-D2BDF3A652C9}"/>
              </a:ext>
            </a:extLst>
          </p:cNvPr>
          <p:cNvSpPr txBox="1"/>
          <p:nvPr/>
        </p:nvSpPr>
        <p:spPr>
          <a:xfrm>
            <a:off x="15651" y="1124626"/>
            <a:ext cx="8456700" cy="19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0" i="0" u="none" strike="noStrike" cap="none" dirty="0">
              <a:solidFill>
                <a:srgbClr val="FFFFFF"/>
              </a:solidFill>
              <a:latin typeface="Impact"/>
              <a:ea typeface="Impact"/>
              <a:cs typeface="Impact"/>
              <a:sym typeface="Impact"/>
            </a:endParaRPr>
          </a:p>
        </p:txBody>
      </p:sp>
      <p:sp>
        <p:nvSpPr>
          <p:cNvPr id="8" name="Google Shape;340;p48">
            <a:extLst>
              <a:ext uri="{FF2B5EF4-FFF2-40B4-BE49-F238E27FC236}">
                <a16:creationId xmlns:a16="http://schemas.microsoft.com/office/drawing/2014/main" id="{3CD537E2-DC0A-D545-B5A7-67ED201929A0}"/>
              </a:ext>
            </a:extLst>
          </p:cNvPr>
          <p:cNvSpPr txBox="1"/>
          <p:nvPr/>
        </p:nvSpPr>
        <p:spPr>
          <a:xfrm>
            <a:off x="500075" y="481876"/>
            <a:ext cx="9728142" cy="46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800" b="1" dirty="0">
                <a:solidFill>
                  <a:srgbClr val="52121E"/>
                </a:solidFill>
                <a:latin typeface="Montserrat" panose="02000505000000020004" pitchFamily="2" charset="77"/>
                <a:ea typeface="Montserrat"/>
                <a:cs typeface="Montserrat"/>
                <a:sym typeface="Montserrat"/>
              </a:rPr>
              <a:t>Emergency Rental Assistance Program Implementation </a:t>
            </a:r>
            <a:endParaRPr sz="2800" b="1" i="0" u="none" strike="noStrike" cap="none" dirty="0">
              <a:solidFill>
                <a:srgbClr val="52121E"/>
              </a:solidFill>
              <a:latin typeface="Montserrat" panose="02000505000000020004" pitchFamily="2" charset="77"/>
              <a:ea typeface="Montserrat"/>
              <a:cs typeface="Montserrat"/>
              <a:sym typeface="Montserrat"/>
            </a:endParaRPr>
          </a:p>
        </p:txBody>
      </p:sp>
      <p:cxnSp>
        <p:nvCxnSpPr>
          <p:cNvPr id="10" name="Google Shape;341;p48">
            <a:extLst>
              <a:ext uri="{FF2B5EF4-FFF2-40B4-BE49-F238E27FC236}">
                <a16:creationId xmlns:a16="http://schemas.microsoft.com/office/drawing/2014/main" id="{DBA28DE0-6947-B44B-9D0F-7E0ACC0A8C1C}"/>
              </a:ext>
            </a:extLst>
          </p:cNvPr>
          <p:cNvCxnSpPr>
            <a:cxnSpLocks/>
          </p:cNvCxnSpPr>
          <p:nvPr/>
        </p:nvCxnSpPr>
        <p:spPr>
          <a:xfrm>
            <a:off x="612590" y="1121651"/>
            <a:ext cx="3970427" cy="0"/>
          </a:xfrm>
          <a:prstGeom prst="straightConnector1">
            <a:avLst/>
          </a:prstGeom>
          <a:noFill/>
          <a:ln w="63500" cap="flat" cmpd="sng">
            <a:solidFill>
              <a:srgbClr val="EA2326"/>
            </a:solidFill>
            <a:prstDash val="solid"/>
            <a:round/>
            <a:headEnd type="none" w="sm" len="sm"/>
            <a:tailEnd type="none" w="sm" len="sm"/>
          </a:ln>
        </p:spPr>
      </p:cxnSp>
      <p:sp>
        <p:nvSpPr>
          <p:cNvPr id="6" name="Google Shape;178;p41">
            <a:extLst>
              <a:ext uri="{FF2B5EF4-FFF2-40B4-BE49-F238E27FC236}">
                <a16:creationId xmlns:a16="http://schemas.microsoft.com/office/drawing/2014/main" id="{81DB9DCB-A0BF-1A4F-B9A9-7FE999EDC35F}"/>
              </a:ext>
            </a:extLst>
          </p:cNvPr>
          <p:cNvSpPr txBox="1"/>
          <p:nvPr/>
        </p:nvSpPr>
        <p:spPr>
          <a:xfrm>
            <a:off x="907944" y="1223026"/>
            <a:ext cx="9320273" cy="4049659"/>
          </a:xfrm>
          <a:prstGeom prst="rect">
            <a:avLst/>
          </a:prstGeom>
          <a:noFill/>
          <a:ln>
            <a:noFill/>
          </a:ln>
        </p:spPr>
        <p:txBody>
          <a:bodyPr spcFirstLastPara="1" wrap="square" lIns="121900" tIns="121900" rIns="121900" bIns="121900" anchor="t" anchorCtr="0">
            <a:noAutofit/>
          </a:bodyPr>
          <a:lstStyle/>
          <a:p>
            <a:r>
              <a:rPr lang="en-US" sz="2400" b="1" u="sng" dirty="0">
                <a:solidFill>
                  <a:srgbClr val="52121E"/>
                </a:solidFill>
              </a:rPr>
              <a:t>Recommendations</a:t>
            </a:r>
          </a:p>
          <a:p>
            <a:endParaRPr lang="en-US" sz="1200" dirty="0">
              <a:solidFill>
                <a:srgbClr val="52121E"/>
              </a:solidFill>
            </a:endParaRPr>
          </a:p>
          <a:p>
            <a:pPr marL="285750" lvl="0" indent="-285750">
              <a:buFont typeface="Arial" panose="020B0604020202020204" pitchFamily="34" charset="0"/>
              <a:buChar char="•"/>
            </a:pPr>
            <a:r>
              <a:rPr lang="en-US" sz="2000" b="1" dirty="0">
                <a:solidFill>
                  <a:srgbClr val="52121E"/>
                </a:solidFill>
              </a:rPr>
              <a:t>Direct grantees to allow landlords to apply on behalf of a resident </a:t>
            </a:r>
            <a:r>
              <a:rPr lang="en-US" sz="2000" dirty="0">
                <a:solidFill>
                  <a:srgbClr val="52121E"/>
                </a:solidFill>
              </a:rPr>
              <a:t>and/or initiate the application.</a:t>
            </a:r>
          </a:p>
          <a:p>
            <a:pPr marL="285750" lvl="0" indent="-285750">
              <a:buFont typeface="Arial" panose="020B0604020202020204" pitchFamily="34" charset="0"/>
              <a:buChar char="•"/>
            </a:pPr>
            <a:endParaRPr lang="en-US" sz="1200" dirty="0">
              <a:solidFill>
                <a:srgbClr val="52121E"/>
              </a:solidFill>
            </a:endParaRPr>
          </a:p>
          <a:p>
            <a:pPr marL="285750" lvl="0" indent="-285750">
              <a:buFont typeface="Arial" panose="020B0604020202020204" pitchFamily="34" charset="0"/>
              <a:buChar char="•"/>
            </a:pPr>
            <a:r>
              <a:rPr lang="en-US" sz="2000" b="1" dirty="0">
                <a:solidFill>
                  <a:srgbClr val="52121E"/>
                </a:solidFill>
              </a:rPr>
              <a:t>Provide a mechanism to address non-responsive residents - </a:t>
            </a:r>
            <a:r>
              <a:rPr lang="en-US" sz="2000" dirty="0">
                <a:solidFill>
                  <a:srgbClr val="52121E"/>
                </a:solidFill>
              </a:rPr>
              <a:t>It is common for resident who are significantly behind in rent to cut off communications with their landlord for fear of eviction or penalties.  Provide for a process whereby owner documentation can be used to obtain rent payments for non-responsive residents.</a:t>
            </a:r>
          </a:p>
          <a:p>
            <a:pPr marL="285750" lvl="0" indent="-285750">
              <a:buFont typeface="Arial" panose="020B0604020202020204" pitchFamily="34" charset="0"/>
              <a:buChar char="•"/>
            </a:pPr>
            <a:endParaRPr lang="en-US" sz="1200" dirty="0">
              <a:solidFill>
                <a:srgbClr val="52121E"/>
              </a:solidFill>
            </a:endParaRPr>
          </a:p>
          <a:p>
            <a:pPr marL="285750" lvl="0" indent="-285750">
              <a:buFont typeface="Arial" panose="020B0604020202020204" pitchFamily="34" charset="0"/>
              <a:buChar char="•"/>
            </a:pPr>
            <a:r>
              <a:rPr lang="en-US" sz="2000" b="1" dirty="0">
                <a:solidFill>
                  <a:srgbClr val="52121E"/>
                </a:solidFill>
              </a:rPr>
              <a:t>Require distribution of assistance to those up to 80% of AMI </a:t>
            </a:r>
            <a:r>
              <a:rPr lang="en-US" sz="2000" dirty="0">
                <a:solidFill>
                  <a:srgbClr val="52121E"/>
                </a:solidFill>
              </a:rPr>
              <a:t>- Remind administering entities that while the statue does prioritize assistance for those at 50 percent of AMI, the statute provides benefits for renters in need who earn up to 80 percent of AMI.</a:t>
            </a:r>
          </a:p>
          <a:p>
            <a:pPr marL="285750" lvl="0" indent="-285750">
              <a:buFont typeface="Arial" panose="020B0604020202020204" pitchFamily="34" charset="0"/>
              <a:buChar char="•"/>
            </a:pPr>
            <a:endParaRPr lang="en-US" sz="1200" dirty="0">
              <a:solidFill>
                <a:srgbClr val="52121E"/>
              </a:solidFill>
            </a:endParaRPr>
          </a:p>
          <a:p>
            <a:pPr marL="285750" lvl="0" indent="-285750">
              <a:buFont typeface="Arial" panose="020B0604020202020204" pitchFamily="34" charset="0"/>
              <a:buChar char="•"/>
            </a:pPr>
            <a:r>
              <a:rPr lang="en-US" sz="2000" b="1" dirty="0">
                <a:solidFill>
                  <a:srgbClr val="52121E"/>
                </a:solidFill>
              </a:rPr>
              <a:t>Provide flexibility with regard to demonstration of eligibility – </a:t>
            </a:r>
            <a:r>
              <a:rPr lang="en-US" sz="2000" dirty="0">
                <a:solidFill>
                  <a:srgbClr val="52121E"/>
                </a:solidFill>
              </a:rPr>
              <a:t>For those who participate in the program, a certification or affidavit of need should be sufficient. In addition, with regard to landlord applications on behalf of tenants, proof of consent should be easily demonstrable.</a:t>
            </a:r>
          </a:p>
          <a:p>
            <a:endParaRPr lang="en-US" sz="1600" dirty="0">
              <a:latin typeface="Montserrat" panose="02000505000000020004" pitchFamily="2" charset="77"/>
            </a:endParaRPr>
          </a:p>
        </p:txBody>
      </p:sp>
    </p:spTree>
    <p:extLst>
      <p:ext uri="{BB962C8B-B14F-4D97-AF65-F5344CB8AC3E}">
        <p14:creationId xmlns:p14="http://schemas.microsoft.com/office/powerpoint/2010/main" val="4171975620"/>
      </p:ext>
    </p:extLst>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39;p48">
            <a:extLst>
              <a:ext uri="{FF2B5EF4-FFF2-40B4-BE49-F238E27FC236}">
                <a16:creationId xmlns:a16="http://schemas.microsoft.com/office/drawing/2014/main" id="{5C74A79D-80FD-B641-9D62-D2BDF3A652C9}"/>
              </a:ext>
            </a:extLst>
          </p:cNvPr>
          <p:cNvSpPr txBox="1"/>
          <p:nvPr/>
        </p:nvSpPr>
        <p:spPr>
          <a:xfrm>
            <a:off x="15651" y="1124626"/>
            <a:ext cx="8456700" cy="19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0" i="0" u="none" strike="noStrike" cap="none" dirty="0">
              <a:solidFill>
                <a:srgbClr val="FFFFFF"/>
              </a:solidFill>
              <a:latin typeface="Impact"/>
              <a:ea typeface="Impact"/>
              <a:cs typeface="Impact"/>
              <a:sym typeface="Impact"/>
            </a:endParaRPr>
          </a:p>
        </p:txBody>
      </p:sp>
      <p:sp>
        <p:nvSpPr>
          <p:cNvPr id="8" name="Google Shape;340;p48">
            <a:extLst>
              <a:ext uri="{FF2B5EF4-FFF2-40B4-BE49-F238E27FC236}">
                <a16:creationId xmlns:a16="http://schemas.microsoft.com/office/drawing/2014/main" id="{3CD537E2-DC0A-D545-B5A7-67ED201929A0}"/>
              </a:ext>
            </a:extLst>
          </p:cNvPr>
          <p:cNvSpPr txBox="1"/>
          <p:nvPr/>
        </p:nvSpPr>
        <p:spPr>
          <a:xfrm>
            <a:off x="500075" y="481876"/>
            <a:ext cx="9728142" cy="46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800" b="1" dirty="0">
                <a:solidFill>
                  <a:srgbClr val="52121E"/>
                </a:solidFill>
                <a:latin typeface="Montserrat" panose="02000505000000020004" pitchFamily="2" charset="77"/>
                <a:ea typeface="Montserrat"/>
                <a:cs typeface="Montserrat"/>
                <a:sym typeface="Montserrat"/>
              </a:rPr>
              <a:t>Emergency Rental Assistance Program Implementation</a:t>
            </a:r>
            <a:endParaRPr sz="2800" b="1" i="0" u="none" strike="noStrike" cap="none" dirty="0">
              <a:solidFill>
                <a:srgbClr val="52121E"/>
              </a:solidFill>
              <a:latin typeface="Montserrat" panose="02000505000000020004" pitchFamily="2" charset="77"/>
              <a:ea typeface="Montserrat"/>
              <a:cs typeface="Montserrat"/>
              <a:sym typeface="Montserrat"/>
            </a:endParaRPr>
          </a:p>
        </p:txBody>
      </p:sp>
      <p:cxnSp>
        <p:nvCxnSpPr>
          <p:cNvPr id="10" name="Google Shape;341;p48">
            <a:extLst>
              <a:ext uri="{FF2B5EF4-FFF2-40B4-BE49-F238E27FC236}">
                <a16:creationId xmlns:a16="http://schemas.microsoft.com/office/drawing/2014/main" id="{DBA28DE0-6947-B44B-9D0F-7E0ACC0A8C1C}"/>
              </a:ext>
            </a:extLst>
          </p:cNvPr>
          <p:cNvCxnSpPr>
            <a:cxnSpLocks/>
          </p:cNvCxnSpPr>
          <p:nvPr/>
        </p:nvCxnSpPr>
        <p:spPr>
          <a:xfrm>
            <a:off x="612590" y="1121651"/>
            <a:ext cx="3970427" cy="0"/>
          </a:xfrm>
          <a:prstGeom prst="straightConnector1">
            <a:avLst/>
          </a:prstGeom>
          <a:noFill/>
          <a:ln w="63500" cap="flat" cmpd="sng">
            <a:solidFill>
              <a:srgbClr val="EA2326"/>
            </a:solidFill>
            <a:prstDash val="solid"/>
            <a:round/>
            <a:headEnd type="none" w="sm" len="sm"/>
            <a:tailEnd type="none" w="sm" len="sm"/>
          </a:ln>
        </p:spPr>
      </p:cxnSp>
      <p:sp>
        <p:nvSpPr>
          <p:cNvPr id="6" name="Google Shape;178;p41">
            <a:extLst>
              <a:ext uri="{FF2B5EF4-FFF2-40B4-BE49-F238E27FC236}">
                <a16:creationId xmlns:a16="http://schemas.microsoft.com/office/drawing/2014/main" id="{81DB9DCB-A0BF-1A4F-B9A9-7FE999EDC35F}"/>
              </a:ext>
            </a:extLst>
          </p:cNvPr>
          <p:cNvSpPr txBox="1"/>
          <p:nvPr/>
        </p:nvSpPr>
        <p:spPr>
          <a:xfrm>
            <a:off x="907944" y="1298827"/>
            <a:ext cx="9320273" cy="4049659"/>
          </a:xfrm>
          <a:prstGeom prst="rect">
            <a:avLst/>
          </a:prstGeom>
          <a:noFill/>
          <a:ln>
            <a:noFill/>
          </a:ln>
        </p:spPr>
        <p:txBody>
          <a:bodyPr spcFirstLastPara="1" wrap="square" lIns="121900" tIns="121900" rIns="121900" bIns="121900" anchor="t" anchorCtr="0">
            <a:noAutofit/>
          </a:bodyPr>
          <a:lstStyle/>
          <a:p>
            <a:pPr lvl="0"/>
            <a:r>
              <a:rPr lang="en-US" sz="2400" b="1" u="sng" dirty="0">
                <a:solidFill>
                  <a:srgbClr val="52121E"/>
                </a:solidFill>
              </a:rPr>
              <a:t>Eliminate Extraneous State/Local Requirements </a:t>
            </a:r>
          </a:p>
          <a:p>
            <a:pPr lvl="0"/>
            <a:endParaRPr lang="en-US" dirty="0">
              <a:solidFill>
                <a:srgbClr val="52121E"/>
              </a:solidFill>
            </a:endParaRPr>
          </a:p>
          <a:p>
            <a:pPr lvl="0"/>
            <a:r>
              <a:rPr lang="en-US" sz="2000" dirty="0">
                <a:solidFill>
                  <a:srgbClr val="52121E"/>
                </a:solidFill>
              </a:rPr>
              <a:t>Enable funds to be utilized without extraneous requirements that restrict housing provider participation in programs.  Encourage states/localities to eliminate impediments such as:</a:t>
            </a:r>
          </a:p>
          <a:p>
            <a:pPr marL="285750" lvl="0" indent="-285750">
              <a:buFont typeface="Arial" panose="020B0604020202020204" pitchFamily="34" charset="0"/>
              <a:buChar char="•"/>
            </a:pPr>
            <a:endParaRPr lang="en-US" sz="1200" dirty="0">
              <a:solidFill>
                <a:srgbClr val="52121E"/>
              </a:solidFill>
            </a:endParaRPr>
          </a:p>
          <a:p>
            <a:pPr marL="742950" lvl="1" indent="-285750">
              <a:buFont typeface="Courier New" panose="02070309020205020404" pitchFamily="49" charset="0"/>
              <a:buChar char="o"/>
            </a:pPr>
            <a:r>
              <a:rPr lang="en-US" sz="2000" b="1" dirty="0">
                <a:solidFill>
                  <a:srgbClr val="52121E"/>
                </a:solidFill>
              </a:rPr>
              <a:t>Prohibiting the owner from applying on behalf of the resident</a:t>
            </a:r>
            <a:r>
              <a:rPr lang="en-US" sz="2000" dirty="0">
                <a:solidFill>
                  <a:srgbClr val="52121E"/>
                </a:solidFill>
              </a:rPr>
              <a:t>;</a:t>
            </a:r>
          </a:p>
          <a:p>
            <a:pPr marL="742950" lvl="1" indent="-285750">
              <a:buFont typeface="Courier New" panose="02070309020205020404" pitchFamily="49" charset="0"/>
              <a:buChar char="o"/>
            </a:pPr>
            <a:endParaRPr lang="en-US" sz="1200" dirty="0">
              <a:solidFill>
                <a:srgbClr val="52121E"/>
              </a:solidFill>
            </a:endParaRPr>
          </a:p>
          <a:p>
            <a:pPr marL="742950" lvl="1" indent="-285750">
              <a:buFont typeface="Courier New" panose="02070309020205020404" pitchFamily="49" charset="0"/>
              <a:buChar char="o"/>
            </a:pPr>
            <a:r>
              <a:rPr lang="en-US" sz="2000" b="1" dirty="0">
                <a:solidFill>
                  <a:srgbClr val="52121E"/>
                </a:solidFill>
              </a:rPr>
              <a:t>Imposing additional eviction restrictions </a:t>
            </a:r>
            <a:r>
              <a:rPr lang="en-US" sz="2000" dirty="0">
                <a:solidFill>
                  <a:srgbClr val="52121E"/>
                </a:solidFill>
              </a:rPr>
              <a:t>– particularly those that interrupt the eviction process without certainty of resident eligibility for rent relief and those that inhibit eviction actions despite continued nonpayment of rent or compliance with payment plan terms;</a:t>
            </a:r>
          </a:p>
          <a:p>
            <a:pPr marL="742950" lvl="1" indent="-285750">
              <a:buFont typeface="Courier New" panose="02070309020205020404" pitchFamily="49" charset="0"/>
              <a:buChar char="o"/>
            </a:pPr>
            <a:endParaRPr lang="en-US" sz="1200" dirty="0">
              <a:solidFill>
                <a:srgbClr val="52121E"/>
              </a:solidFill>
            </a:endParaRPr>
          </a:p>
          <a:p>
            <a:pPr marL="742950" lvl="1" indent="-285750">
              <a:buFont typeface="Courier New" panose="02070309020205020404" pitchFamily="49" charset="0"/>
              <a:buChar char="o"/>
            </a:pPr>
            <a:r>
              <a:rPr lang="en-US" sz="2000" b="1" dirty="0">
                <a:solidFill>
                  <a:srgbClr val="52121E"/>
                </a:solidFill>
              </a:rPr>
              <a:t>Requiring waiver of late fees</a:t>
            </a:r>
            <a:r>
              <a:rPr lang="en-US" sz="2000" dirty="0">
                <a:solidFill>
                  <a:srgbClr val="52121E"/>
                </a:solidFill>
              </a:rPr>
              <a:t>;</a:t>
            </a:r>
          </a:p>
          <a:p>
            <a:endParaRPr lang="en-US" sz="1600" dirty="0">
              <a:latin typeface="Montserrat" panose="02000505000000020004" pitchFamily="2" charset="77"/>
            </a:endParaRPr>
          </a:p>
        </p:txBody>
      </p:sp>
    </p:spTree>
    <p:extLst>
      <p:ext uri="{BB962C8B-B14F-4D97-AF65-F5344CB8AC3E}">
        <p14:creationId xmlns:p14="http://schemas.microsoft.com/office/powerpoint/2010/main" val="3696095774"/>
      </p:ext>
    </p:extLst>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39;p48">
            <a:extLst>
              <a:ext uri="{FF2B5EF4-FFF2-40B4-BE49-F238E27FC236}">
                <a16:creationId xmlns:a16="http://schemas.microsoft.com/office/drawing/2014/main" id="{5C74A79D-80FD-B641-9D62-D2BDF3A652C9}"/>
              </a:ext>
            </a:extLst>
          </p:cNvPr>
          <p:cNvSpPr txBox="1"/>
          <p:nvPr/>
        </p:nvSpPr>
        <p:spPr>
          <a:xfrm>
            <a:off x="15651" y="1124626"/>
            <a:ext cx="8456700" cy="19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0" i="0" u="none" strike="noStrike" cap="none" dirty="0">
              <a:solidFill>
                <a:srgbClr val="FFFFFF"/>
              </a:solidFill>
              <a:latin typeface="Impact"/>
              <a:ea typeface="Impact"/>
              <a:cs typeface="Impact"/>
              <a:sym typeface="Impact"/>
            </a:endParaRPr>
          </a:p>
        </p:txBody>
      </p:sp>
      <p:sp>
        <p:nvSpPr>
          <p:cNvPr id="8" name="Google Shape;340;p48">
            <a:extLst>
              <a:ext uri="{FF2B5EF4-FFF2-40B4-BE49-F238E27FC236}">
                <a16:creationId xmlns:a16="http://schemas.microsoft.com/office/drawing/2014/main" id="{3CD537E2-DC0A-D545-B5A7-67ED201929A0}"/>
              </a:ext>
            </a:extLst>
          </p:cNvPr>
          <p:cNvSpPr txBox="1"/>
          <p:nvPr/>
        </p:nvSpPr>
        <p:spPr>
          <a:xfrm>
            <a:off x="500075" y="481876"/>
            <a:ext cx="9728142" cy="46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800" b="1" dirty="0">
                <a:solidFill>
                  <a:srgbClr val="52121E"/>
                </a:solidFill>
                <a:latin typeface="Montserrat" panose="02000505000000020004" pitchFamily="2" charset="77"/>
                <a:ea typeface="Montserrat"/>
                <a:cs typeface="Montserrat"/>
                <a:sym typeface="Montserrat"/>
              </a:rPr>
              <a:t>Emergency Rental Assistance Program Implementation</a:t>
            </a:r>
            <a:endParaRPr sz="2800" b="1" i="0" u="none" strike="noStrike" cap="none" dirty="0">
              <a:solidFill>
                <a:srgbClr val="52121E"/>
              </a:solidFill>
              <a:latin typeface="Montserrat" panose="02000505000000020004" pitchFamily="2" charset="77"/>
              <a:ea typeface="Montserrat"/>
              <a:cs typeface="Montserrat"/>
              <a:sym typeface="Montserrat"/>
            </a:endParaRPr>
          </a:p>
        </p:txBody>
      </p:sp>
      <p:cxnSp>
        <p:nvCxnSpPr>
          <p:cNvPr id="10" name="Google Shape;341;p48">
            <a:extLst>
              <a:ext uri="{FF2B5EF4-FFF2-40B4-BE49-F238E27FC236}">
                <a16:creationId xmlns:a16="http://schemas.microsoft.com/office/drawing/2014/main" id="{DBA28DE0-6947-B44B-9D0F-7E0ACC0A8C1C}"/>
              </a:ext>
            </a:extLst>
          </p:cNvPr>
          <p:cNvCxnSpPr>
            <a:cxnSpLocks/>
          </p:cNvCxnSpPr>
          <p:nvPr/>
        </p:nvCxnSpPr>
        <p:spPr>
          <a:xfrm>
            <a:off x="612590" y="1121651"/>
            <a:ext cx="3970427" cy="0"/>
          </a:xfrm>
          <a:prstGeom prst="straightConnector1">
            <a:avLst/>
          </a:prstGeom>
          <a:noFill/>
          <a:ln w="63500" cap="flat" cmpd="sng">
            <a:solidFill>
              <a:srgbClr val="EA2326"/>
            </a:solidFill>
            <a:prstDash val="solid"/>
            <a:round/>
            <a:headEnd type="none" w="sm" len="sm"/>
            <a:tailEnd type="none" w="sm" len="sm"/>
          </a:ln>
        </p:spPr>
      </p:cxnSp>
      <p:sp>
        <p:nvSpPr>
          <p:cNvPr id="6" name="Google Shape;178;p41">
            <a:extLst>
              <a:ext uri="{FF2B5EF4-FFF2-40B4-BE49-F238E27FC236}">
                <a16:creationId xmlns:a16="http://schemas.microsoft.com/office/drawing/2014/main" id="{81DB9DCB-A0BF-1A4F-B9A9-7FE999EDC35F}"/>
              </a:ext>
            </a:extLst>
          </p:cNvPr>
          <p:cNvSpPr txBox="1"/>
          <p:nvPr/>
        </p:nvSpPr>
        <p:spPr>
          <a:xfrm>
            <a:off x="907944" y="1298827"/>
            <a:ext cx="9320273" cy="4049659"/>
          </a:xfrm>
          <a:prstGeom prst="rect">
            <a:avLst/>
          </a:prstGeom>
          <a:noFill/>
          <a:ln>
            <a:noFill/>
          </a:ln>
        </p:spPr>
        <p:txBody>
          <a:bodyPr spcFirstLastPara="1" wrap="square" lIns="121900" tIns="121900" rIns="121900" bIns="121900" anchor="t" anchorCtr="0">
            <a:noAutofit/>
          </a:bodyPr>
          <a:lstStyle/>
          <a:p>
            <a:pPr lvl="0"/>
            <a:r>
              <a:rPr lang="en-US" sz="2400" b="1" u="sng" dirty="0">
                <a:solidFill>
                  <a:srgbClr val="52121E"/>
                </a:solidFill>
              </a:rPr>
              <a:t>Eliminate Extraneous State/Local Requirements </a:t>
            </a:r>
          </a:p>
          <a:p>
            <a:pPr lvl="0"/>
            <a:endParaRPr lang="en-US" sz="1200" b="1" u="sng" dirty="0">
              <a:solidFill>
                <a:srgbClr val="52121E"/>
              </a:solidFill>
            </a:endParaRPr>
          </a:p>
          <a:p>
            <a:r>
              <a:rPr lang="en-US" sz="2000" dirty="0">
                <a:solidFill>
                  <a:srgbClr val="52121E"/>
                </a:solidFill>
              </a:rPr>
              <a:t>Encourage states/localities to eliminate impediments such as:</a:t>
            </a:r>
            <a:endParaRPr lang="en-US" sz="2000" b="1" u="sng" dirty="0">
              <a:solidFill>
                <a:srgbClr val="52121E"/>
              </a:solidFill>
            </a:endParaRPr>
          </a:p>
          <a:p>
            <a:pPr marL="285750" lvl="0" indent="-285750">
              <a:buFont typeface="Arial" panose="020B0604020202020204" pitchFamily="34" charset="0"/>
              <a:buChar char="•"/>
            </a:pPr>
            <a:endParaRPr lang="en-US" sz="1200" dirty="0">
              <a:solidFill>
                <a:srgbClr val="52121E"/>
              </a:solidFill>
            </a:endParaRPr>
          </a:p>
          <a:p>
            <a:pPr marL="742950" lvl="1" indent="-285750">
              <a:buFont typeface="Courier New" panose="02070309020205020404" pitchFamily="49" charset="0"/>
              <a:buChar char="o"/>
            </a:pPr>
            <a:r>
              <a:rPr lang="en-US" sz="2000" b="1" dirty="0">
                <a:solidFill>
                  <a:srgbClr val="52121E"/>
                </a:solidFill>
              </a:rPr>
              <a:t>Asking that the landlords not increase the rent </a:t>
            </a:r>
            <a:r>
              <a:rPr lang="en-US" sz="2000" dirty="0">
                <a:solidFill>
                  <a:srgbClr val="52121E"/>
                </a:solidFill>
              </a:rPr>
              <a:t>after uploading all delinquent accounts until the program is able to “service” the community – freezing rents until the administering entity can get to the application (with no timeline commitment); and</a:t>
            </a:r>
          </a:p>
          <a:p>
            <a:pPr marL="742950" lvl="1" indent="-285750">
              <a:buFont typeface="Courier New" panose="02070309020205020404" pitchFamily="49" charset="0"/>
              <a:buChar char="o"/>
            </a:pPr>
            <a:endParaRPr lang="en-US" sz="1200" dirty="0">
              <a:solidFill>
                <a:srgbClr val="52121E"/>
              </a:solidFill>
            </a:endParaRPr>
          </a:p>
          <a:p>
            <a:pPr marL="742950" lvl="1" indent="-285750">
              <a:buFont typeface="Courier New" panose="02070309020205020404" pitchFamily="49" charset="0"/>
              <a:buChar char="o"/>
            </a:pPr>
            <a:r>
              <a:rPr lang="en-US" sz="2000" b="1" dirty="0">
                <a:solidFill>
                  <a:srgbClr val="52121E"/>
                </a:solidFill>
              </a:rPr>
              <a:t>Requiring the owner to provide sensitive financial information to residents </a:t>
            </a:r>
            <a:r>
              <a:rPr lang="en-US" sz="2000" dirty="0">
                <a:solidFill>
                  <a:srgbClr val="52121E"/>
                </a:solidFill>
              </a:rPr>
              <a:t>- Most landlords would prefer to minimize the public disclosure of the sensitive tax information included on the W-9 form, particularly smaller landlords whose social security number often serves as the tax identification number on their W-9.   Allow landlords to communicate sensitive information directly to the administering agency, easing owner's concerns, while also encouraging greater participation by landlords.</a:t>
            </a:r>
          </a:p>
          <a:p>
            <a:endParaRPr lang="en-US" sz="1600" dirty="0">
              <a:latin typeface="Montserrat" panose="02000505000000020004" pitchFamily="2" charset="77"/>
            </a:endParaRPr>
          </a:p>
        </p:txBody>
      </p:sp>
    </p:spTree>
    <p:extLst>
      <p:ext uri="{BB962C8B-B14F-4D97-AF65-F5344CB8AC3E}">
        <p14:creationId xmlns:p14="http://schemas.microsoft.com/office/powerpoint/2010/main" val="2150433243"/>
      </p:ext>
    </p:extLst>
  </p:cSld>
  <p:clrMapOvr>
    <a:masterClrMapping/>
  </p:clrMapOvr>
  <p:transition>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DA829A13E1E34FA2538A07B58DAFDE" ma:contentTypeVersion="13" ma:contentTypeDescription="Create a new document." ma:contentTypeScope="" ma:versionID="734db946078f2bae452633e0dfefdf76">
  <xsd:schema xmlns:xsd="http://www.w3.org/2001/XMLSchema" xmlns:xs="http://www.w3.org/2001/XMLSchema" xmlns:p="http://schemas.microsoft.com/office/2006/metadata/properties" xmlns:ns2="3773b184-d557-4a8f-84bb-04a09d1db6bb" xmlns:ns3="434c8935-d9e3-4ba3-b62a-51495194605f" targetNamespace="http://schemas.microsoft.com/office/2006/metadata/properties" ma:root="true" ma:fieldsID="635cbca806d3cd385f1fcf415f903a93" ns2:_="" ns3:_="">
    <xsd:import namespace="3773b184-d557-4a8f-84bb-04a09d1db6bb"/>
    <xsd:import namespace="434c8935-d9e3-4ba3-b62a-51495194605f"/>
    <xsd:element name="properties">
      <xsd:complexType>
        <xsd:sequence>
          <xsd:element name="documentManagement">
            <xsd:complexType>
              <xsd:all>
                <xsd:element ref="ns2:Categor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73b184-d557-4a8f-84bb-04a09d1db6bb"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How Do I"/>
          <xsd:enumeration value="Policies and Guidelines"/>
          <xsd:enumeration value="Programs and Events"/>
          <xsd:enumeration value="Resources"/>
          <xsd:enumeration value="Training and Professional Development"/>
          <xsd:enumeration value="Who We Are"/>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4c8935-d9e3-4ba3-b62a-5149519460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3773b184-d557-4a8f-84bb-04a09d1db6bb" xsi:nil="true"/>
  </documentManagement>
</p:properties>
</file>

<file path=customXml/itemProps1.xml><?xml version="1.0" encoding="utf-8"?>
<ds:datastoreItem xmlns:ds="http://schemas.openxmlformats.org/officeDocument/2006/customXml" ds:itemID="{F8E01934-C70A-472D-A7A0-A99F25D5588F}">
  <ds:schemaRefs>
    <ds:schemaRef ds:uri="http://schemas.microsoft.com/sharepoint/v3/contenttype/forms"/>
  </ds:schemaRefs>
</ds:datastoreItem>
</file>

<file path=customXml/itemProps2.xml><?xml version="1.0" encoding="utf-8"?>
<ds:datastoreItem xmlns:ds="http://schemas.openxmlformats.org/officeDocument/2006/customXml" ds:itemID="{D5EF93A0-DAEE-4CC4-A7EE-A585230981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73b184-d557-4a8f-84bb-04a09d1db6bb"/>
    <ds:schemaRef ds:uri="434c8935-d9e3-4ba3-b62a-5149519460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4A8C59-6779-41F9-BF36-1764B579DA05}">
  <ds:schemaRefs>
    <ds:schemaRef ds:uri="http://schemas.microsoft.com/office/2006/metadata/properties"/>
    <ds:schemaRef ds:uri="http://schemas.microsoft.com/office/infopath/2007/PartnerControls"/>
    <ds:schemaRef ds:uri="3773b184-d557-4a8f-84bb-04a09d1db6bb"/>
  </ds:schemaRefs>
</ds:datastoreItem>
</file>

<file path=docProps/app.xml><?xml version="1.0" encoding="utf-8"?>
<Properties xmlns="http://schemas.openxmlformats.org/officeDocument/2006/extended-properties" xmlns:vt="http://schemas.openxmlformats.org/officeDocument/2006/docPropsVTypes">
  <TotalTime>5036</TotalTime>
  <Words>1427</Words>
  <Application>Microsoft Office PowerPoint</Application>
  <PresentationFormat>Widescreen</PresentationFormat>
  <Paragraphs>130</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Courier New</vt:lpstr>
      <vt:lpstr>Gotham Narrow SSm A</vt:lpstr>
      <vt:lpstr>Impact</vt:lpstr>
      <vt:lpstr>Montserrat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Dispenza</dc:creator>
  <cp:lastModifiedBy>Lisa Blackwell</cp:lastModifiedBy>
  <cp:revision>107</cp:revision>
  <cp:lastPrinted>2019-04-07T22:38:40Z</cp:lastPrinted>
  <dcterms:created xsi:type="dcterms:W3CDTF">2019-04-05T16:55:57Z</dcterms:created>
  <dcterms:modified xsi:type="dcterms:W3CDTF">2021-08-03T19:34:29Z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0x010100D4DA829A13E1E34FA2538A07B58DAFDE</vt:lpwstr>
  </property>
</Properties>
</file>